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6" r:id="rId1"/>
  </p:sldMasterIdLst>
  <p:sldIdLst>
    <p:sldId id="267" r:id="rId2"/>
    <p:sldId id="258" r:id="rId3"/>
    <p:sldId id="270" r:id="rId4"/>
    <p:sldId id="271" r:id="rId5"/>
    <p:sldId id="272" r:id="rId6"/>
    <p:sldId id="257" r:id="rId7"/>
    <p:sldId id="259" r:id="rId8"/>
    <p:sldId id="274" r:id="rId9"/>
    <p:sldId id="273" r:id="rId10"/>
    <p:sldId id="268" r:id="rId11"/>
    <p:sldId id="264" r:id="rId12"/>
    <p:sldId id="275" r:id="rId13"/>
    <p:sldId id="276" r:id="rId14"/>
    <p:sldId id="261" r:id="rId15"/>
    <p:sldId id="269" r:id="rId16"/>
    <p:sldId id="26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865"/>
  </p:normalViewPr>
  <p:slideViewPr>
    <p:cSldViewPr snapToGrid="0">
      <p:cViewPr varScale="1">
        <p:scale>
          <a:sx n="90" d="100"/>
          <a:sy n="90" d="100"/>
        </p:scale>
        <p:origin x="232"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1A344EE-A6E0-3B4C-B0B2-7443C79F805E}" type="datetimeFigureOut">
              <a:rPr lang="en-US" smtClean="0"/>
              <a:t>12/1/23</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A72412D2-9EF3-6D4F-A68D-BC795E247A39}"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5125014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1A344EE-A6E0-3B4C-B0B2-7443C79F805E}" type="datetimeFigureOut">
              <a:rPr lang="en-US" smtClean="0"/>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412D2-9EF3-6D4F-A68D-BC795E247A39}" type="slidenum">
              <a:rPr lang="en-US" smtClean="0"/>
              <a:t>‹#›</a:t>
            </a:fld>
            <a:endParaRPr lang="en-US"/>
          </a:p>
        </p:txBody>
      </p:sp>
    </p:spTree>
    <p:extLst>
      <p:ext uri="{BB962C8B-B14F-4D97-AF65-F5344CB8AC3E}">
        <p14:creationId xmlns:p14="http://schemas.microsoft.com/office/powerpoint/2010/main" val="3307846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1A344EE-A6E0-3B4C-B0B2-7443C79F805E}" type="datetimeFigureOut">
              <a:rPr lang="en-US" smtClean="0"/>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412D2-9EF3-6D4F-A68D-BC795E247A39}" type="slidenum">
              <a:rPr lang="en-US" smtClean="0"/>
              <a:t>‹#›</a:t>
            </a:fld>
            <a:endParaRPr lang="en-US"/>
          </a:p>
        </p:txBody>
      </p:sp>
    </p:spTree>
    <p:extLst>
      <p:ext uri="{BB962C8B-B14F-4D97-AF65-F5344CB8AC3E}">
        <p14:creationId xmlns:p14="http://schemas.microsoft.com/office/powerpoint/2010/main" val="3447778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1A344EE-A6E0-3B4C-B0B2-7443C79F805E}" type="datetimeFigureOut">
              <a:rPr lang="en-US" smtClean="0"/>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412D2-9EF3-6D4F-A68D-BC795E247A39}" type="slidenum">
              <a:rPr lang="en-US" smtClean="0"/>
              <a:t>‹#›</a:t>
            </a:fld>
            <a:endParaRPr lang="en-US"/>
          </a:p>
        </p:txBody>
      </p:sp>
    </p:spTree>
    <p:extLst>
      <p:ext uri="{BB962C8B-B14F-4D97-AF65-F5344CB8AC3E}">
        <p14:creationId xmlns:p14="http://schemas.microsoft.com/office/powerpoint/2010/main" val="1858347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1A344EE-A6E0-3B4C-B0B2-7443C79F805E}" type="datetimeFigureOut">
              <a:rPr lang="en-US" smtClean="0"/>
              <a:t>12/1/23</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A72412D2-9EF3-6D4F-A68D-BC795E247A39}"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42794670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1A344EE-A6E0-3B4C-B0B2-7443C79F805E}" type="datetimeFigureOut">
              <a:rPr lang="en-US" smtClean="0"/>
              <a:t>12/1/23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412D2-9EF3-6D4F-A68D-BC795E247A39}" type="slidenum">
              <a:rPr lang="en-US" smtClean="0"/>
              <a:t>‹#›</a:t>
            </a:fld>
            <a:endParaRPr lang="en-US"/>
          </a:p>
        </p:txBody>
      </p:sp>
    </p:spTree>
    <p:extLst>
      <p:ext uri="{BB962C8B-B14F-4D97-AF65-F5344CB8AC3E}">
        <p14:creationId xmlns:p14="http://schemas.microsoft.com/office/powerpoint/2010/main" val="4032622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1A344EE-A6E0-3B4C-B0B2-7443C79F805E}" type="datetimeFigureOut">
              <a:rPr lang="en-US" smtClean="0"/>
              <a:t>12/1/23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2412D2-9EF3-6D4F-A68D-BC795E247A39}" type="slidenum">
              <a:rPr lang="en-US" smtClean="0"/>
              <a:t>‹#›</a:t>
            </a:fld>
            <a:endParaRPr lang="en-US"/>
          </a:p>
        </p:txBody>
      </p:sp>
    </p:spTree>
    <p:extLst>
      <p:ext uri="{BB962C8B-B14F-4D97-AF65-F5344CB8AC3E}">
        <p14:creationId xmlns:p14="http://schemas.microsoft.com/office/powerpoint/2010/main" val="2491932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1A344EE-A6E0-3B4C-B0B2-7443C79F805E}" type="datetimeFigureOut">
              <a:rPr lang="en-US" smtClean="0"/>
              <a:t>12/1/23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2412D2-9EF3-6D4F-A68D-BC795E247A39}" type="slidenum">
              <a:rPr lang="en-US" smtClean="0"/>
              <a:t>‹#›</a:t>
            </a:fld>
            <a:endParaRPr lang="en-US"/>
          </a:p>
        </p:txBody>
      </p:sp>
    </p:spTree>
    <p:extLst>
      <p:ext uri="{BB962C8B-B14F-4D97-AF65-F5344CB8AC3E}">
        <p14:creationId xmlns:p14="http://schemas.microsoft.com/office/powerpoint/2010/main" val="3017822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A344EE-A6E0-3B4C-B0B2-7443C79F805E}" type="datetimeFigureOut">
              <a:rPr lang="en-US" smtClean="0"/>
              <a:t>12/1/23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2412D2-9EF3-6D4F-A68D-BC795E247A39}" type="slidenum">
              <a:rPr lang="en-US" smtClean="0"/>
              <a:t>‹#›</a:t>
            </a:fld>
            <a:endParaRPr lang="en-US"/>
          </a:p>
        </p:txBody>
      </p:sp>
    </p:spTree>
    <p:extLst>
      <p:ext uri="{BB962C8B-B14F-4D97-AF65-F5344CB8AC3E}">
        <p14:creationId xmlns:p14="http://schemas.microsoft.com/office/powerpoint/2010/main" val="3819922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1A344EE-A6E0-3B4C-B0B2-7443C79F805E}" type="datetimeFigureOut">
              <a:rPr lang="en-US" smtClean="0"/>
              <a:t>12/1/23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72412D2-9EF3-6D4F-A68D-BC795E247A39}"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9444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1A344EE-A6E0-3B4C-B0B2-7443C79F805E}" type="datetimeFigureOut">
              <a:rPr lang="en-US" smtClean="0"/>
              <a:t>12/1/23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72412D2-9EF3-6D4F-A68D-BC795E247A39}"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94654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1A344EE-A6E0-3B4C-B0B2-7443C79F805E}" type="datetimeFigureOut">
              <a:rPr lang="en-US" smtClean="0"/>
              <a:t>12/1/23</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A72412D2-9EF3-6D4F-A68D-BC795E247A39}"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3275315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CPAD2023/CPAD2023SecBTeam01/blob/main/LICENS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68A43-FCF0-FA5C-1AA5-6DEA2B1BF8E0}"/>
              </a:ext>
            </a:extLst>
          </p:cNvPr>
          <p:cNvSpPr>
            <a:spLocks noGrp="1"/>
          </p:cNvSpPr>
          <p:nvPr>
            <p:ph type="ctrTitle"/>
          </p:nvPr>
        </p:nvSpPr>
        <p:spPr/>
        <p:txBody>
          <a:bodyPr/>
          <a:lstStyle/>
          <a:p>
            <a:r>
              <a:rPr lang="en-IN" sz="4400" dirty="0"/>
              <a:t>mental health app </a:t>
            </a:r>
            <a:br>
              <a:rPr lang="en-IN" sz="4400" dirty="0"/>
            </a:br>
            <a:r>
              <a:rPr lang="en-IN" sz="4000" b="1" dirty="0" err="1"/>
              <a:t>MindBody</a:t>
            </a:r>
            <a:endParaRPr lang="en-US" sz="4000" b="1" i="1" dirty="0"/>
          </a:p>
        </p:txBody>
      </p:sp>
      <p:sp>
        <p:nvSpPr>
          <p:cNvPr id="3" name="Subtitle 2">
            <a:extLst>
              <a:ext uri="{FF2B5EF4-FFF2-40B4-BE49-F238E27FC236}">
                <a16:creationId xmlns:a16="http://schemas.microsoft.com/office/drawing/2014/main" id="{623CD6A4-B87E-545C-53C3-07EFC0873A0B}"/>
              </a:ext>
            </a:extLst>
          </p:cNvPr>
          <p:cNvSpPr>
            <a:spLocks noGrp="1"/>
          </p:cNvSpPr>
          <p:nvPr>
            <p:ph type="subTitle" idx="1"/>
          </p:nvPr>
        </p:nvSpPr>
        <p:spPr>
          <a:xfrm>
            <a:off x="6737130" y="4204138"/>
            <a:ext cx="4120055" cy="1376854"/>
          </a:xfrm>
        </p:spPr>
        <p:txBody>
          <a:bodyPr>
            <a:normAutofit fontScale="92500" lnSpcReduction="10000"/>
          </a:bodyPr>
          <a:lstStyle/>
          <a:p>
            <a:pPr algn="r"/>
            <a:r>
              <a:rPr lang="en-US" sz="1400" dirty="0">
                <a:solidFill>
                  <a:schemeClr val="tx1"/>
                </a:solidFill>
                <a:latin typeface="+mj-lt"/>
              </a:rPr>
              <a:t>Team 01</a:t>
            </a:r>
          </a:p>
          <a:p>
            <a:pPr algn="r"/>
            <a:r>
              <a:rPr lang="en-US" sz="1400" dirty="0">
                <a:solidFill>
                  <a:schemeClr val="tx1"/>
                </a:solidFill>
                <a:latin typeface="+mj-lt"/>
              </a:rPr>
              <a:t>2YB</a:t>
            </a:r>
          </a:p>
          <a:p>
            <a:pPr algn="r"/>
            <a:r>
              <a:rPr lang="en-US" sz="1400" dirty="0">
                <a:latin typeface="+mj-lt"/>
              </a:rPr>
              <a:t> </a:t>
            </a:r>
          </a:p>
          <a:p>
            <a:pPr algn="r"/>
            <a:r>
              <a:rPr lang="en-US" sz="1400" dirty="0">
                <a:latin typeface="+mj-lt"/>
              </a:rPr>
              <a:t>JEEBITHA JJ 2022SP93076</a:t>
            </a:r>
          </a:p>
          <a:p>
            <a:pPr algn="r"/>
            <a:r>
              <a:rPr lang="en-US" sz="1400" dirty="0">
                <a:latin typeface="+mj-lt"/>
              </a:rPr>
              <a:t>SRIVALLI P 2022SP93014</a:t>
            </a:r>
          </a:p>
          <a:p>
            <a:pPr algn="r"/>
            <a:r>
              <a:rPr lang="en-US" sz="1400" dirty="0">
                <a:latin typeface="+mj-lt"/>
              </a:rPr>
              <a:t>SIMRAN KRISHNA 2022SP93047</a:t>
            </a:r>
          </a:p>
          <a:p>
            <a:pPr algn="r"/>
            <a:endParaRPr lang="en-US" sz="1400" b="1" dirty="0">
              <a:solidFill>
                <a:schemeClr val="tx1"/>
              </a:solidFill>
              <a:latin typeface="+mj-lt"/>
            </a:endParaRPr>
          </a:p>
          <a:p>
            <a:pPr algn="r"/>
            <a:endParaRPr lang="en-US" sz="700" dirty="0">
              <a:solidFill>
                <a:schemeClr val="tx1"/>
              </a:solidFill>
              <a:latin typeface="+mj-lt"/>
            </a:endParaRPr>
          </a:p>
        </p:txBody>
      </p:sp>
    </p:spTree>
    <p:extLst>
      <p:ext uri="{BB962C8B-B14F-4D97-AF65-F5344CB8AC3E}">
        <p14:creationId xmlns:p14="http://schemas.microsoft.com/office/powerpoint/2010/main" val="313662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2"/>
                                        </p:tgtEl>
                                        <p:attrNameLst>
                                          <p:attrName>fillcolor</p:attrName>
                                        </p:attrNameLst>
                                      </p:cBhvr>
                                      <p:to>
                                        <a:schemeClr val="accent2"/>
                                      </p:to>
                                    </p:animClr>
                                    <p:set>
                                      <p:cBhvr>
                                        <p:cTn id="7" dur="2000" fill="hold"/>
                                        <p:tgtEl>
                                          <p:spTgt spid="2"/>
                                        </p:tgtEl>
                                        <p:attrNameLst>
                                          <p:attrName>fill.type</p:attrName>
                                        </p:attrNameLst>
                                      </p:cBhvr>
                                      <p:to>
                                        <p:strVal val="solid"/>
                                      </p:to>
                                    </p:set>
                                    <p:set>
                                      <p:cBhvr>
                                        <p:cTn id="8" dur="2000" fill="hold"/>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BAB57-FF3E-D750-8F90-50F5C1BFB802}"/>
              </a:ext>
            </a:extLst>
          </p:cNvPr>
          <p:cNvSpPr>
            <a:spLocks noGrp="1"/>
          </p:cNvSpPr>
          <p:nvPr>
            <p:ph type="title"/>
          </p:nvPr>
        </p:nvSpPr>
        <p:spPr/>
        <p:txBody>
          <a:bodyPr/>
          <a:lstStyle/>
          <a:p>
            <a:r>
              <a:rPr lang="en-US" dirty="0"/>
              <a:t>Design</a:t>
            </a:r>
          </a:p>
        </p:txBody>
      </p:sp>
      <p:sp>
        <p:nvSpPr>
          <p:cNvPr id="3" name="Content Placeholder 2">
            <a:extLst>
              <a:ext uri="{FF2B5EF4-FFF2-40B4-BE49-F238E27FC236}">
                <a16:creationId xmlns:a16="http://schemas.microsoft.com/office/drawing/2014/main" id="{F26D6691-AD24-E9B0-805E-87DCB4181344}"/>
              </a:ext>
            </a:extLst>
          </p:cNvPr>
          <p:cNvSpPr>
            <a:spLocks noGrp="1"/>
          </p:cNvSpPr>
          <p:nvPr>
            <p:ph idx="1"/>
          </p:nvPr>
        </p:nvSpPr>
        <p:spPr>
          <a:xfrm>
            <a:off x="1371599" y="1428750"/>
            <a:ext cx="10544175" cy="5157788"/>
          </a:xfrm>
        </p:spPr>
        <p:txBody>
          <a:bodyPr>
            <a:normAutofit fontScale="47500" lnSpcReduction="20000"/>
          </a:bodyPr>
          <a:lstStyle/>
          <a:p>
            <a:pPr marL="0" indent="0" algn="l">
              <a:buNone/>
            </a:pPr>
            <a:r>
              <a:rPr lang="en-IN" sz="3800" b="0" i="0" dirty="0">
                <a:solidFill>
                  <a:srgbClr val="1F1F1F"/>
                </a:solidFill>
                <a:effectLst/>
                <a:latin typeface="Google Sans"/>
              </a:rPr>
              <a:t>Tools </a:t>
            </a:r>
          </a:p>
          <a:p>
            <a:pPr algn="l">
              <a:buFont typeface="+mj-lt"/>
              <a:buAutoNum type="arabicPeriod"/>
            </a:pPr>
            <a:r>
              <a:rPr lang="en-IN" sz="3800" b="1" i="0" dirty="0">
                <a:solidFill>
                  <a:srgbClr val="1F1F1F"/>
                </a:solidFill>
                <a:effectLst/>
                <a:latin typeface="Google Sans"/>
              </a:rPr>
              <a:t>Version Control</a:t>
            </a:r>
            <a:r>
              <a:rPr lang="en-IN" sz="3800" b="0" i="0" dirty="0">
                <a:solidFill>
                  <a:srgbClr val="1F1F1F"/>
                </a:solidFill>
                <a:effectLst/>
                <a:latin typeface="Google Sans"/>
              </a:rPr>
              <a:t>: Git is used as the version control system to track changes in the codebase and facilitate collaboration among developers.</a:t>
            </a:r>
          </a:p>
          <a:p>
            <a:pPr algn="l">
              <a:buFont typeface="+mj-lt"/>
              <a:buAutoNum type="arabicPeriod"/>
            </a:pPr>
            <a:r>
              <a:rPr lang="en-IN" sz="3800" b="1" i="0" dirty="0">
                <a:solidFill>
                  <a:srgbClr val="1F1F1F"/>
                </a:solidFill>
                <a:effectLst/>
                <a:latin typeface="Google Sans"/>
              </a:rPr>
              <a:t>Code Linting</a:t>
            </a:r>
            <a:r>
              <a:rPr lang="en-IN" sz="3800" b="0" i="0" dirty="0">
                <a:solidFill>
                  <a:srgbClr val="1F1F1F"/>
                </a:solidFill>
                <a:effectLst/>
                <a:latin typeface="Google Sans"/>
              </a:rPr>
              <a:t>: </a:t>
            </a:r>
            <a:r>
              <a:rPr lang="en-IN" sz="3800" b="0" i="0" dirty="0" err="1">
                <a:solidFill>
                  <a:srgbClr val="1F1F1F"/>
                </a:solidFill>
                <a:effectLst/>
                <a:latin typeface="Google Sans"/>
              </a:rPr>
              <a:t>ESLint</a:t>
            </a:r>
            <a:r>
              <a:rPr lang="en-IN" sz="3800" b="0" i="0" dirty="0">
                <a:solidFill>
                  <a:srgbClr val="1F1F1F"/>
                </a:solidFill>
                <a:effectLst/>
                <a:latin typeface="Google Sans"/>
              </a:rPr>
              <a:t> and Prettier are used to enforce consistent code style and ensure code quality.</a:t>
            </a:r>
          </a:p>
          <a:p>
            <a:pPr algn="l">
              <a:buFont typeface="+mj-lt"/>
              <a:buAutoNum type="arabicPeriod"/>
            </a:pPr>
            <a:r>
              <a:rPr lang="en-IN" sz="3800" b="1" i="0" dirty="0">
                <a:solidFill>
                  <a:srgbClr val="1F1F1F"/>
                </a:solidFill>
                <a:effectLst/>
                <a:latin typeface="Google Sans"/>
              </a:rPr>
              <a:t>User Testing</a:t>
            </a:r>
            <a:r>
              <a:rPr lang="en-IN" sz="3800" b="0" i="0" dirty="0">
                <a:solidFill>
                  <a:srgbClr val="1F1F1F"/>
                </a:solidFill>
                <a:effectLst/>
                <a:latin typeface="Google Sans"/>
              </a:rPr>
              <a:t>: User testing sessions are regularly conducted to gather feedback and identify areas for improvement in the app's design and usability.</a:t>
            </a:r>
          </a:p>
          <a:p>
            <a:pPr algn="l">
              <a:buFont typeface="+mj-lt"/>
              <a:buAutoNum type="arabicPeriod"/>
            </a:pPr>
            <a:r>
              <a:rPr lang="en-IN" sz="3600" b="1" dirty="0">
                <a:latin typeface="Calibri" panose="020F0502020204030204" pitchFamily="34" charset="0"/>
                <a:cs typeface="Calibri" panose="020F0502020204030204" pitchFamily="34" charset="0"/>
              </a:rPr>
              <a:t>Cross-platform testing: </a:t>
            </a:r>
            <a:r>
              <a:rPr lang="en-IN" sz="3600" dirty="0">
                <a:latin typeface="Calibri" panose="020F0502020204030204" pitchFamily="34" charset="0"/>
                <a:cs typeface="Calibri" panose="020F0502020204030204" pitchFamily="34" charset="0"/>
              </a:rPr>
              <a:t>We have emulators(android devices) and simulators (iOS devices) to efficiently evaluate how our application performs across diverse devices and operating systems, ensuring seamless functionality without the need for physical testing on each platform.</a:t>
            </a:r>
            <a:endParaRPr lang="en-IN" sz="3800" b="0" i="0" dirty="0">
              <a:solidFill>
                <a:srgbClr val="1F1F1F"/>
              </a:solidFill>
              <a:effectLst/>
              <a:latin typeface="Calibri" panose="020F0502020204030204" pitchFamily="34" charset="0"/>
              <a:cs typeface="Calibri" panose="020F0502020204030204" pitchFamily="34" charset="0"/>
            </a:endParaRPr>
          </a:p>
          <a:p>
            <a:pPr marL="0" indent="0" algn="l">
              <a:buNone/>
            </a:pPr>
            <a:r>
              <a:rPr lang="en-IN" sz="3800" b="0" i="0" dirty="0">
                <a:solidFill>
                  <a:srgbClr val="1F1F1F"/>
                </a:solidFill>
                <a:effectLst/>
                <a:latin typeface="Google Sans"/>
              </a:rPr>
              <a:t>Methodologies:</a:t>
            </a:r>
          </a:p>
          <a:p>
            <a:pPr algn="l">
              <a:buFont typeface="+mj-lt"/>
              <a:buAutoNum type="arabicPeriod"/>
            </a:pPr>
            <a:r>
              <a:rPr lang="en-IN" sz="3800" b="1" i="0" dirty="0">
                <a:solidFill>
                  <a:srgbClr val="1F1F1F"/>
                </a:solidFill>
                <a:effectLst/>
                <a:latin typeface="Google Sans"/>
              </a:rPr>
              <a:t>User Research</a:t>
            </a:r>
            <a:r>
              <a:rPr lang="en-IN" sz="3800" b="0" i="0" dirty="0">
                <a:solidFill>
                  <a:srgbClr val="1F1F1F"/>
                </a:solidFill>
                <a:effectLst/>
                <a:latin typeface="Google Sans"/>
              </a:rPr>
              <a:t>: User research methods, such as surveys, are employed to understand user needs, pain points, and expectations.</a:t>
            </a:r>
          </a:p>
          <a:p>
            <a:pPr algn="l">
              <a:buFont typeface="+mj-lt"/>
              <a:buAutoNum type="arabicPeriod"/>
            </a:pPr>
            <a:r>
              <a:rPr lang="en-IN" sz="3800" b="1" i="0" dirty="0">
                <a:solidFill>
                  <a:srgbClr val="1F1F1F"/>
                </a:solidFill>
                <a:effectLst/>
                <a:latin typeface="Google Sans"/>
              </a:rPr>
              <a:t>User Personas: </a:t>
            </a:r>
            <a:r>
              <a:rPr lang="en-IN" sz="3800" b="0" i="0" dirty="0">
                <a:solidFill>
                  <a:srgbClr val="1F1F1F"/>
                </a:solidFill>
                <a:effectLst/>
                <a:latin typeface="Google Sans"/>
              </a:rPr>
              <a:t>User personas are created to represent different types of users and their mental health goals, guiding design decisions and ensuring the app caters to diverse user needs.</a:t>
            </a:r>
          </a:p>
          <a:p>
            <a:pPr algn="l">
              <a:buFont typeface="+mj-lt"/>
              <a:buAutoNum type="arabicPeriod"/>
            </a:pPr>
            <a:r>
              <a:rPr lang="en-IN" sz="3800" b="1" i="0" dirty="0">
                <a:solidFill>
                  <a:srgbClr val="1F1F1F"/>
                </a:solidFill>
                <a:effectLst/>
                <a:latin typeface="Google Sans"/>
              </a:rPr>
              <a:t>Usability Testing: </a:t>
            </a:r>
            <a:r>
              <a:rPr lang="en-IN" sz="3800" b="0" i="0" dirty="0">
                <a:solidFill>
                  <a:srgbClr val="1F1F1F"/>
                </a:solidFill>
                <a:effectLst/>
                <a:latin typeface="Google Sans"/>
              </a:rPr>
              <a:t>Usability testing is conducted to evaluate the app's ease of use, identify usability issues, and refine the user interface.</a:t>
            </a:r>
          </a:p>
          <a:p>
            <a:pPr algn="l">
              <a:buFont typeface="+mj-lt"/>
              <a:buAutoNum type="arabicPeriod"/>
            </a:pPr>
            <a:r>
              <a:rPr lang="en-IN" sz="3800" b="1" i="0" dirty="0">
                <a:solidFill>
                  <a:srgbClr val="1F1F1F"/>
                </a:solidFill>
                <a:effectLst/>
                <a:latin typeface="Google Sans"/>
              </a:rPr>
              <a:t>Iterative Design: </a:t>
            </a:r>
            <a:r>
              <a:rPr lang="en-IN" sz="3800" b="0" i="0" dirty="0">
                <a:solidFill>
                  <a:srgbClr val="1F1F1F"/>
                </a:solidFill>
                <a:effectLst/>
                <a:latin typeface="Google Sans"/>
              </a:rPr>
              <a:t>The development process follows an iterative approach, incorporating user feedback and insights at each stage to continuously improve the app's design and functionality.</a:t>
            </a:r>
          </a:p>
          <a:p>
            <a:endParaRPr lang="en-US" sz="2000" dirty="0"/>
          </a:p>
          <a:p>
            <a:endParaRPr lang="en-US" dirty="0"/>
          </a:p>
        </p:txBody>
      </p:sp>
    </p:spTree>
    <p:extLst>
      <p:ext uri="{BB962C8B-B14F-4D97-AF65-F5344CB8AC3E}">
        <p14:creationId xmlns:p14="http://schemas.microsoft.com/office/powerpoint/2010/main" val="2588537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00C1D-EB96-2C95-CE8A-0BF9C9F8DDA7}"/>
              </a:ext>
            </a:extLst>
          </p:cNvPr>
          <p:cNvSpPr>
            <a:spLocks noGrp="1"/>
          </p:cNvSpPr>
          <p:nvPr>
            <p:ph type="title"/>
          </p:nvPr>
        </p:nvSpPr>
        <p:spPr/>
        <p:txBody>
          <a:bodyPr/>
          <a:lstStyle/>
          <a:p>
            <a:r>
              <a:rPr lang="en-US" dirty="0"/>
              <a:t>Screenshots</a:t>
            </a:r>
          </a:p>
        </p:txBody>
      </p:sp>
      <p:pic>
        <p:nvPicPr>
          <p:cNvPr id="5" name="Content Placeholder 4">
            <a:extLst>
              <a:ext uri="{FF2B5EF4-FFF2-40B4-BE49-F238E27FC236}">
                <a16:creationId xmlns:a16="http://schemas.microsoft.com/office/drawing/2014/main" id="{6EEDC31E-26FC-4745-BBAA-A72509AA65D8}"/>
              </a:ext>
            </a:extLst>
          </p:cNvPr>
          <p:cNvPicPr>
            <a:picLocks noGrp="1" noChangeAspect="1"/>
          </p:cNvPicPr>
          <p:nvPr>
            <p:ph idx="1"/>
          </p:nvPr>
        </p:nvPicPr>
        <p:blipFill rotWithShape="1">
          <a:blip r:embed="rId2"/>
          <a:srcRect l="35956" t="-813" r="36118"/>
          <a:stretch/>
        </p:blipFill>
        <p:spPr>
          <a:xfrm>
            <a:off x="1757363" y="1443039"/>
            <a:ext cx="2171700" cy="4471986"/>
          </a:xfrm>
        </p:spPr>
      </p:pic>
      <p:pic>
        <p:nvPicPr>
          <p:cNvPr id="7" name="Picture 6">
            <a:extLst>
              <a:ext uri="{FF2B5EF4-FFF2-40B4-BE49-F238E27FC236}">
                <a16:creationId xmlns:a16="http://schemas.microsoft.com/office/drawing/2014/main" id="{8A2B76AB-B03A-72A3-FA93-E18CBFECF3C6}"/>
              </a:ext>
            </a:extLst>
          </p:cNvPr>
          <p:cNvPicPr>
            <a:picLocks noChangeAspect="1"/>
          </p:cNvPicPr>
          <p:nvPr/>
        </p:nvPicPr>
        <p:blipFill rotWithShape="1">
          <a:blip r:embed="rId3"/>
          <a:srcRect l="35785" r="35845"/>
          <a:stretch/>
        </p:blipFill>
        <p:spPr>
          <a:xfrm>
            <a:off x="5407818" y="1443039"/>
            <a:ext cx="2257425" cy="4471986"/>
          </a:xfrm>
          <a:prstGeom prst="rect">
            <a:avLst/>
          </a:prstGeom>
        </p:spPr>
      </p:pic>
      <p:pic>
        <p:nvPicPr>
          <p:cNvPr id="9" name="Picture 8">
            <a:extLst>
              <a:ext uri="{FF2B5EF4-FFF2-40B4-BE49-F238E27FC236}">
                <a16:creationId xmlns:a16="http://schemas.microsoft.com/office/drawing/2014/main" id="{268F90B7-410C-820C-CE00-89BBD5859279}"/>
              </a:ext>
            </a:extLst>
          </p:cNvPr>
          <p:cNvPicPr>
            <a:picLocks noChangeAspect="1"/>
          </p:cNvPicPr>
          <p:nvPr/>
        </p:nvPicPr>
        <p:blipFill rotWithShape="1">
          <a:blip r:embed="rId4"/>
          <a:srcRect l="36341" r="35847"/>
          <a:stretch/>
        </p:blipFill>
        <p:spPr>
          <a:xfrm>
            <a:off x="9143998" y="1443039"/>
            <a:ext cx="2257425" cy="4471986"/>
          </a:xfrm>
          <a:prstGeom prst="rect">
            <a:avLst/>
          </a:prstGeom>
        </p:spPr>
      </p:pic>
    </p:spTree>
    <p:extLst>
      <p:ext uri="{BB962C8B-B14F-4D97-AF65-F5344CB8AC3E}">
        <p14:creationId xmlns:p14="http://schemas.microsoft.com/office/powerpoint/2010/main" val="48578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00C1D-EB96-2C95-CE8A-0BF9C9F8DDA7}"/>
              </a:ext>
            </a:extLst>
          </p:cNvPr>
          <p:cNvSpPr>
            <a:spLocks noGrp="1"/>
          </p:cNvSpPr>
          <p:nvPr>
            <p:ph type="title"/>
          </p:nvPr>
        </p:nvSpPr>
        <p:spPr/>
        <p:txBody>
          <a:bodyPr/>
          <a:lstStyle/>
          <a:p>
            <a:r>
              <a:rPr lang="en-US" dirty="0"/>
              <a:t>Screenshots</a:t>
            </a:r>
          </a:p>
        </p:txBody>
      </p:sp>
      <p:pic>
        <p:nvPicPr>
          <p:cNvPr id="8" name="Picture 7">
            <a:extLst>
              <a:ext uri="{FF2B5EF4-FFF2-40B4-BE49-F238E27FC236}">
                <a16:creationId xmlns:a16="http://schemas.microsoft.com/office/drawing/2014/main" id="{2E303205-AC0C-7335-2C71-93D0E5245C34}"/>
              </a:ext>
            </a:extLst>
          </p:cNvPr>
          <p:cNvPicPr>
            <a:picLocks noChangeAspect="1"/>
          </p:cNvPicPr>
          <p:nvPr/>
        </p:nvPicPr>
        <p:blipFill rotWithShape="1">
          <a:blip r:embed="rId2"/>
          <a:srcRect l="35172" r="35784"/>
          <a:stretch/>
        </p:blipFill>
        <p:spPr>
          <a:xfrm>
            <a:off x="5272086" y="1443039"/>
            <a:ext cx="2257425" cy="4471987"/>
          </a:xfrm>
          <a:prstGeom prst="rect">
            <a:avLst/>
          </a:prstGeom>
        </p:spPr>
      </p:pic>
      <p:pic>
        <p:nvPicPr>
          <p:cNvPr id="14" name="Content Placeholder 13">
            <a:extLst>
              <a:ext uri="{FF2B5EF4-FFF2-40B4-BE49-F238E27FC236}">
                <a16:creationId xmlns:a16="http://schemas.microsoft.com/office/drawing/2014/main" id="{77D00101-9B80-23CC-5100-2F8A5970500E}"/>
              </a:ext>
            </a:extLst>
          </p:cNvPr>
          <p:cNvPicPr>
            <a:picLocks noGrp="1" noChangeAspect="1"/>
          </p:cNvPicPr>
          <p:nvPr>
            <p:ph idx="1"/>
          </p:nvPr>
        </p:nvPicPr>
        <p:blipFill rotWithShape="1">
          <a:blip r:embed="rId3"/>
          <a:srcRect l="35446" r="36043"/>
          <a:stretch/>
        </p:blipFill>
        <p:spPr>
          <a:xfrm>
            <a:off x="8901111" y="1443038"/>
            <a:ext cx="2371726" cy="4471988"/>
          </a:xfrm>
        </p:spPr>
      </p:pic>
      <p:pic>
        <p:nvPicPr>
          <p:cNvPr id="19" name="Picture 18">
            <a:extLst>
              <a:ext uri="{FF2B5EF4-FFF2-40B4-BE49-F238E27FC236}">
                <a16:creationId xmlns:a16="http://schemas.microsoft.com/office/drawing/2014/main" id="{4DA72120-A04E-FF2A-6E50-8FB8DB67F7B0}"/>
              </a:ext>
            </a:extLst>
          </p:cNvPr>
          <p:cNvPicPr>
            <a:picLocks noChangeAspect="1"/>
          </p:cNvPicPr>
          <p:nvPr/>
        </p:nvPicPr>
        <p:blipFill rotWithShape="1">
          <a:blip r:embed="rId4"/>
          <a:srcRect l="35799" r="35919"/>
          <a:stretch/>
        </p:blipFill>
        <p:spPr>
          <a:xfrm>
            <a:off x="1828799" y="1428750"/>
            <a:ext cx="2257425" cy="4471986"/>
          </a:xfrm>
          <a:prstGeom prst="rect">
            <a:avLst/>
          </a:prstGeom>
        </p:spPr>
      </p:pic>
    </p:spTree>
    <p:extLst>
      <p:ext uri="{BB962C8B-B14F-4D97-AF65-F5344CB8AC3E}">
        <p14:creationId xmlns:p14="http://schemas.microsoft.com/office/powerpoint/2010/main" val="131197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up)">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00C1D-EB96-2C95-CE8A-0BF9C9F8DDA7}"/>
              </a:ext>
            </a:extLst>
          </p:cNvPr>
          <p:cNvSpPr>
            <a:spLocks noGrp="1"/>
          </p:cNvSpPr>
          <p:nvPr>
            <p:ph type="title"/>
          </p:nvPr>
        </p:nvSpPr>
        <p:spPr/>
        <p:txBody>
          <a:bodyPr/>
          <a:lstStyle/>
          <a:p>
            <a:r>
              <a:rPr lang="en-US" dirty="0"/>
              <a:t>Screenshots</a:t>
            </a:r>
          </a:p>
        </p:txBody>
      </p:sp>
      <p:pic>
        <p:nvPicPr>
          <p:cNvPr id="9" name="Content Placeholder 8">
            <a:extLst>
              <a:ext uri="{FF2B5EF4-FFF2-40B4-BE49-F238E27FC236}">
                <a16:creationId xmlns:a16="http://schemas.microsoft.com/office/drawing/2014/main" id="{C9618B30-6D27-0D29-B699-C03F4B85BB9F}"/>
              </a:ext>
            </a:extLst>
          </p:cNvPr>
          <p:cNvPicPr>
            <a:picLocks noGrp="1" noChangeAspect="1"/>
          </p:cNvPicPr>
          <p:nvPr>
            <p:ph idx="1"/>
          </p:nvPr>
        </p:nvPicPr>
        <p:blipFill rotWithShape="1">
          <a:blip r:embed="rId2"/>
          <a:srcRect l="36286" t="-1596" r="36037" b="1596"/>
          <a:stretch/>
        </p:blipFill>
        <p:spPr>
          <a:xfrm>
            <a:off x="8601074" y="1369218"/>
            <a:ext cx="2586037" cy="4531519"/>
          </a:xfrm>
        </p:spPr>
      </p:pic>
      <p:pic>
        <p:nvPicPr>
          <p:cNvPr id="10" name="Picture 9">
            <a:extLst>
              <a:ext uri="{FF2B5EF4-FFF2-40B4-BE49-F238E27FC236}">
                <a16:creationId xmlns:a16="http://schemas.microsoft.com/office/drawing/2014/main" id="{3D38771D-1229-CD3E-7B8F-631D19785775}"/>
              </a:ext>
            </a:extLst>
          </p:cNvPr>
          <p:cNvPicPr>
            <a:picLocks noChangeAspect="1"/>
          </p:cNvPicPr>
          <p:nvPr/>
        </p:nvPicPr>
        <p:blipFill rotWithShape="1">
          <a:blip r:embed="rId3"/>
          <a:srcRect l="36091" r="36336"/>
          <a:stretch/>
        </p:blipFill>
        <p:spPr>
          <a:xfrm>
            <a:off x="5186360" y="1428750"/>
            <a:ext cx="2586037" cy="4471988"/>
          </a:xfrm>
          <a:prstGeom prst="rect">
            <a:avLst/>
          </a:prstGeom>
        </p:spPr>
      </p:pic>
      <p:pic>
        <p:nvPicPr>
          <p:cNvPr id="11" name="Picture 10">
            <a:extLst>
              <a:ext uri="{FF2B5EF4-FFF2-40B4-BE49-F238E27FC236}">
                <a16:creationId xmlns:a16="http://schemas.microsoft.com/office/drawing/2014/main" id="{15409830-F9F0-DE73-55DC-C1F25B119663}"/>
              </a:ext>
            </a:extLst>
          </p:cNvPr>
          <p:cNvPicPr>
            <a:picLocks noChangeAspect="1"/>
          </p:cNvPicPr>
          <p:nvPr/>
        </p:nvPicPr>
        <p:blipFill rotWithShape="1">
          <a:blip r:embed="rId4"/>
          <a:srcRect l="36458" r="36152"/>
          <a:stretch/>
        </p:blipFill>
        <p:spPr>
          <a:xfrm>
            <a:off x="1771648" y="1428750"/>
            <a:ext cx="2586037" cy="4486274"/>
          </a:xfrm>
          <a:prstGeom prst="rect">
            <a:avLst/>
          </a:prstGeom>
        </p:spPr>
      </p:pic>
    </p:spTree>
    <p:extLst>
      <p:ext uri="{BB962C8B-B14F-4D97-AF65-F5344CB8AC3E}">
        <p14:creationId xmlns:p14="http://schemas.microsoft.com/office/powerpoint/2010/main" val="307514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ppt_y</p:attrName>
                                        </p:attrNameLst>
                                      </p:cBhvr>
                                      <p:tavLst>
                                        <p:tav tm="0">
                                          <p:val>
                                            <p:strVal val="#ppt_y+#ppt_h*1.125000"/>
                                          </p:val>
                                        </p:tav>
                                        <p:tav tm="100000">
                                          <p:val>
                                            <p:strVal val="#ppt_y"/>
                                          </p:val>
                                        </p:tav>
                                      </p:tavLst>
                                    </p:anim>
                                    <p:animEffect transition="in" filter="wipe(up)">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C7F4D-E242-B63B-5147-CD5B48CBB74B}"/>
              </a:ext>
            </a:extLst>
          </p:cNvPr>
          <p:cNvSpPr>
            <a:spLocks noGrp="1"/>
          </p:cNvSpPr>
          <p:nvPr>
            <p:ph type="title"/>
          </p:nvPr>
        </p:nvSpPr>
        <p:spPr/>
        <p:txBody>
          <a:bodyPr/>
          <a:lstStyle/>
          <a:p>
            <a:r>
              <a:rPr lang="en-IN" i="0" dirty="0">
                <a:effectLst/>
              </a:rPr>
              <a:t>Challenges</a:t>
            </a:r>
            <a:endParaRPr lang="en-US" dirty="0"/>
          </a:p>
        </p:txBody>
      </p:sp>
      <p:sp>
        <p:nvSpPr>
          <p:cNvPr id="3" name="Content Placeholder 2">
            <a:extLst>
              <a:ext uri="{FF2B5EF4-FFF2-40B4-BE49-F238E27FC236}">
                <a16:creationId xmlns:a16="http://schemas.microsoft.com/office/drawing/2014/main" id="{83C702C2-C887-99E4-02BE-E1AFE1BEB835}"/>
              </a:ext>
            </a:extLst>
          </p:cNvPr>
          <p:cNvSpPr>
            <a:spLocks noGrp="1"/>
          </p:cNvSpPr>
          <p:nvPr>
            <p:ph idx="1"/>
          </p:nvPr>
        </p:nvSpPr>
        <p:spPr/>
        <p:txBody>
          <a:bodyPr>
            <a:normAutofit/>
          </a:bodyPr>
          <a:lstStyle/>
          <a:p>
            <a:pPr algn="l">
              <a:buFont typeface="+mj-lt"/>
              <a:buAutoNum type="arabicPeriod"/>
            </a:pPr>
            <a:r>
              <a:rPr lang="en-IN" sz="1500" b="1" i="0" dirty="0">
                <a:solidFill>
                  <a:srgbClr val="374151"/>
                </a:solidFill>
                <a:effectLst/>
                <a:latin typeface="+mj-lt"/>
              </a:rPr>
              <a:t>Real-time Mood Tracking:</a:t>
            </a:r>
            <a:r>
              <a:rPr lang="en-IN" sz="1500" b="0" i="0" dirty="0">
                <a:solidFill>
                  <a:srgbClr val="374151"/>
                </a:solidFill>
                <a:effectLst/>
                <a:latin typeface="+mj-lt"/>
              </a:rPr>
              <a:t> Implementing a feature that allows users to track their mood in real-time could have posed challenges in terms of data accuracy, user interface responsiveness, and ensuring a seamless experience.</a:t>
            </a:r>
          </a:p>
          <a:p>
            <a:pPr algn="l">
              <a:buFont typeface="+mj-lt"/>
              <a:buAutoNum type="arabicPeriod"/>
            </a:pPr>
            <a:r>
              <a:rPr lang="en-IN" sz="1500" b="1" i="0" dirty="0">
                <a:solidFill>
                  <a:srgbClr val="374151"/>
                </a:solidFill>
                <a:effectLst/>
                <a:latin typeface="+mj-lt"/>
              </a:rPr>
              <a:t>Data Privacy and Security:</a:t>
            </a:r>
            <a:r>
              <a:rPr lang="en-IN" sz="1500" b="0" i="0" dirty="0">
                <a:solidFill>
                  <a:srgbClr val="374151"/>
                </a:solidFill>
                <a:effectLst/>
                <a:latin typeface="+mj-lt"/>
              </a:rPr>
              <a:t> Managing sensitive user data, especially in features like journaling where personal thoughts are recorded, might have required robust security measures to safeguard user privacy.</a:t>
            </a:r>
          </a:p>
          <a:p>
            <a:pPr algn="l">
              <a:buFont typeface="+mj-lt"/>
              <a:buAutoNum type="arabicPeriod"/>
            </a:pPr>
            <a:r>
              <a:rPr lang="en-IN" sz="1500" b="1" i="0" dirty="0">
                <a:solidFill>
                  <a:srgbClr val="374151"/>
                </a:solidFill>
                <a:effectLst/>
                <a:latin typeface="+mj-lt"/>
              </a:rPr>
              <a:t>Integration of Features:</a:t>
            </a:r>
            <a:r>
              <a:rPr lang="en-IN" sz="1500" b="0" i="0" dirty="0">
                <a:solidFill>
                  <a:srgbClr val="374151"/>
                </a:solidFill>
                <a:effectLst/>
                <a:latin typeface="+mj-lt"/>
              </a:rPr>
              <a:t> Integrating diverse functionalities like BMI calculation, mood tracking, journaling, and goal setting into a cohesive and intuitive app interface could have presented integration challenges, ensuring they work seamlessly together without overwhelming the user.</a:t>
            </a:r>
          </a:p>
          <a:p>
            <a:pPr algn="l">
              <a:buFont typeface="+mj-lt"/>
              <a:buAutoNum type="arabicPeriod"/>
            </a:pPr>
            <a:r>
              <a:rPr lang="en-IN" sz="1500" b="1" i="0" dirty="0">
                <a:solidFill>
                  <a:srgbClr val="374151"/>
                </a:solidFill>
                <a:effectLst/>
                <a:latin typeface="+mj-lt"/>
              </a:rPr>
              <a:t>Cross-Platform Compatibility:</a:t>
            </a:r>
            <a:r>
              <a:rPr lang="en-IN" sz="1500" b="0" i="0" dirty="0">
                <a:solidFill>
                  <a:srgbClr val="374151"/>
                </a:solidFill>
                <a:effectLst/>
                <a:latin typeface="+mj-lt"/>
              </a:rPr>
              <a:t> Developing the app using Flutter for cross-platform functionality has come with challenges in ensuring consistent performance and UI/UX across different devices and operating systems.</a:t>
            </a:r>
          </a:p>
          <a:p>
            <a:endParaRPr lang="en-US" dirty="0"/>
          </a:p>
        </p:txBody>
      </p:sp>
    </p:spTree>
    <p:extLst>
      <p:ext uri="{BB962C8B-B14F-4D97-AF65-F5344CB8AC3E}">
        <p14:creationId xmlns:p14="http://schemas.microsoft.com/office/powerpoint/2010/main" val="328298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6F4A2-BC2A-C587-9B0D-61D8732F5511}"/>
              </a:ext>
            </a:extLst>
          </p:cNvPr>
          <p:cNvSpPr>
            <a:spLocks noGrp="1"/>
          </p:cNvSpPr>
          <p:nvPr>
            <p:ph type="title"/>
          </p:nvPr>
        </p:nvSpPr>
        <p:spPr/>
        <p:txBody>
          <a:bodyPr/>
          <a:lstStyle/>
          <a:p>
            <a:r>
              <a:rPr lang="en-IN" i="0" dirty="0">
                <a:effectLst/>
              </a:rPr>
              <a:t>Interesting</a:t>
            </a:r>
            <a:r>
              <a:rPr lang="en-IN" b="1" i="0" dirty="0">
                <a:effectLst/>
              </a:rPr>
              <a:t> </a:t>
            </a:r>
            <a:r>
              <a:rPr lang="en-IN" i="0" dirty="0">
                <a:effectLst/>
              </a:rPr>
              <a:t>Points</a:t>
            </a:r>
            <a:endParaRPr lang="en-US" dirty="0"/>
          </a:p>
        </p:txBody>
      </p:sp>
      <p:sp>
        <p:nvSpPr>
          <p:cNvPr id="3" name="Content Placeholder 2">
            <a:extLst>
              <a:ext uri="{FF2B5EF4-FFF2-40B4-BE49-F238E27FC236}">
                <a16:creationId xmlns:a16="http://schemas.microsoft.com/office/drawing/2014/main" id="{3616E667-368B-AA61-A9F5-F2564A59994A}"/>
              </a:ext>
            </a:extLst>
          </p:cNvPr>
          <p:cNvSpPr>
            <a:spLocks noGrp="1"/>
          </p:cNvSpPr>
          <p:nvPr>
            <p:ph idx="1"/>
          </p:nvPr>
        </p:nvSpPr>
        <p:spPr/>
        <p:txBody>
          <a:bodyPr>
            <a:normAutofit/>
          </a:bodyPr>
          <a:lstStyle/>
          <a:p>
            <a:pPr algn="l">
              <a:buFont typeface="+mj-lt"/>
              <a:buAutoNum type="arabicPeriod"/>
            </a:pPr>
            <a:r>
              <a:rPr lang="en-IN" sz="1600" b="1" i="0" dirty="0">
                <a:solidFill>
                  <a:srgbClr val="374151"/>
                </a:solidFill>
                <a:effectLst/>
                <a:latin typeface="+mj-lt"/>
              </a:rPr>
              <a:t>Visualization of Mood Patterns:</a:t>
            </a:r>
            <a:r>
              <a:rPr lang="en-IN" sz="1600" b="0" i="0" dirty="0">
                <a:solidFill>
                  <a:srgbClr val="374151"/>
                </a:solidFill>
                <a:effectLst/>
                <a:latin typeface="+mj-lt"/>
              </a:rPr>
              <a:t> Creating visualizations or analytics based on mood tracking data to provide users with insights into their emotional well-being over time could be an intriguing and unique aspect of </a:t>
            </a:r>
            <a:r>
              <a:rPr lang="en-IN" sz="1600" b="0" i="0" dirty="0" err="1">
                <a:solidFill>
                  <a:srgbClr val="374151"/>
                </a:solidFill>
                <a:effectLst/>
                <a:latin typeface="+mj-lt"/>
              </a:rPr>
              <a:t>MindBody</a:t>
            </a:r>
            <a:r>
              <a:rPr lang="en-IN" sz="1600" b="0" i="0" dirty="0">
                <a:solidFill>
                  <a:srgbClr val="374151"/>
                </a:solidFill>
                <a:effectLst/>
                <a:latin typeface="+mj-lt"/>
              </a:rPr>
              <a:t>.</a:t>
            </a:r>
          </a:p>
          <a:p>
            <a:pPr algn="l">
              <a:buFont typeface="+mj-lt"/>
              <a:buAutoNum type="arabicPeriod"/>
            </a:pPr>
            <a:r>
              <a:rPr lang="en-IN" sz="1600" b="1" i="0" dirty="0">
                <a:solidFill>
                  <a:srgbClr val="374151"/>
                </a:solidFill>
                <a:effectLst/>
                <a:latin typeface="+mj-lt"/>
              </a:rPr>
              <a:t>User Engagement through Journaling:</a:t>
            </a:r>
            <a:r>
              <a:rPr lang="en-IN" sz="1600" b="0" i="0" dirty="0">
                <a:solidFill>
                  <a:srgbClr val="374151"/>
                </a:solidFill>
                <a:effectLst/>
                <a:latin typeface="+mj-lt"/>
              </a:rPr>
              <a:t> The feature allowing users to express themselves freely through journal entries might have fostered a strong user engagement aspect, encouraging self-reflection and mindfulness.</a:t>
            </a:r>
          </a:p>
          <a:p>
            <a:pPr algn="l">
              <a:buFont typeface="+mj-lt"/>
              <a:buAutoNum type="arabicPeriod"/>
            </a:pPr>
            <a:r>
              <a:rPr lang="en-IN" sz="1600" b="1" i="0" dirty="0">
                <a:solidFill>
                  <a:srgbClr val="374151"/>
                </a:solidFill>
                <a:effectLst/>
                <a:latin typeface="+mj-lt"/>
              </a:rPr>
              <a:t>Goal Setting and Progress Tracking:</a:t>
            </a:r>
            <a:r>
              <a:rPr lang="en-IN" sz="1600" b="0" i="0" dirty="0">
                <a:solidFill>
                  <a:srgbClr val="374151"/>
                </a:solidFill>
                <a:effectLst/>
                <a:latin typeface="+mj-lt"/>
              </a:rPr>
              <a:t> The ability for users to set and track personal goals within the app might have a significant impact on motivation and personal development, fostering a sense of accomplishment.</a:t>
            </a:r>
          </a:p>
          <a:p>
            <a:pPr algn="l">
              <a:buFont typeface="+mj-lt"/>
              <a:buAutoNum type="arabicPeriod"/>
            </a:pPr>
            <a:r>
              <a:rPr lang="en-IN" sz="1600" b="1" i="0" dirty="0">
                <a:solidFill>
                  <a:srgbClr val="374151"/>
                </a:solidFill>
                <a:effectLst/>
                <a:latin typeface="+mj-lt"/>
              </a:rPr>
              <a:t>Holistic Approach to Wellness:</a:t>
            </a:r>
            <a:r>
              <a:rPr lang="en-IN" sz="1600" b="0" i="0" dirty="0">
                <a:solidFill>
                  <a:srgbClr val="374151"/>
                </a:solidFill>
                <a:effectLst/>
                <a:latin typeface="+mj-lt"/>
              </a:rPr>
              <a:t> </a:t>
            </a:r>
            <a:r>
              <a:rPr lang="en-IN" sz="1600" b="0" i="0" dirty="0" err="1">
                <a:solidFill>
                  <a:srgbClr val="374151"/>
                </a:solidFill>
                <a:effectLst/>
                <a:latin typeface="+mj-lt"/>
              </a:rPr>
              <a:t>MindBody's</a:t>
            </a:r>
            <a:r>
              <a:rPr lang="en-IN" sz="1600" b="0" i="0" dirty="0">
                <a:solidFill>
                  <a:srgbClr val="374151"/>
                </a:solidFill>
                <a:effectLst/>
                <a:latin typeface="+mj-lt"/>
              </a:rPr>
              <a:t> comprehensive approach, addressing both physical (BMI) and emotional (Mood Tracker, Journaling) well-being, represents a holistic approach to mental health support within a single application.</a:t>
            </a:r>
          </a:p>
          <a:p>
            <a:endParaRPr lang="en-US" sz="1600" dirty="0">
              <a:latin typeface="+mj-lt"/>
            </a:endParaRPr>
          </a:p>
        </p:txBody>
      </p:sp>
    </p:spTree>
    <p:extLst>
      <p:ext uri="{BB962C8B-B14F-4D97-AF65-F5344CB8AC3E}">
        <p14:creationId xmlns:p14="http://schemas.microsoft.com/office/powerpoint/2010/main" val="1320395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64548-C538-5126-2AD0-D681CE4D346D}"/>
              </a:ext>
            </a:extLst>
          </p:cNvPr>
          <p:cNvSpPr>
            <a:spLocks noGrp="1"/>
          </p:cNvSpPr>
          <p:nvPr>
            <p:ph type="title"/>
          </p:nvPr>
        </p:nvSpPr>
        <p:spPr>
          <a:xfrm>
            <a:off x="4535214" y="2956035"/>
            <a:ext cx="9601200" cy="1485900"/>
          </a:xfrm>
        </p:spPr>
        <p:txBody>
          <a:bodyPr/>
          <a:lstStyle/>
          <a:p>
            <a:r>
              <a:rPr lang="en-US" dirty="0"/>
              <a:t>THANK - YOU</a:t>
            </a:r>
          </a:p>
        </p:txBody>
      </p:sp>
    </p:spTree>
    <p:extLst>
      <p:ext uri="{BB962C8B-B14F-4D97-AF65-F5344CB8AC3E}">
        <p14:creationId xmlns:p14="http://schemas.microsoft.com/office/powerpoint/2010/main" val="1794973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FDB41-611D-7670-F7FC-E9514774106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351E168-23C6-64FD-1D7E-2BF3C4DBEAEA}"/>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Project Details</a:t>
            </a:r>
          </a:p>
          <a:p>
            <a:r>
              <a:rPr lang="en-US" dirty="0">
                <a:latin typeface="Calibri" panose="020F0502020204030204" pitchFamily="34" charset="0"/>
                <a:cs typeface="Calibri" panose="020F0502020204030204" pitchFamily="34" charset="0"/>
              </a:rPr>
              <a:t>Architecture/Design</a:t>
            </a:r>
          </a:p>
          <a:p>
            <a:r>
              <a:rPr lang="en-US" dirty="0">
                <a:latin typeface="Calibri" panose="020F0502020204030204" pitchFamily="34" charset="0"/>
                <a:cs typeface="Calibri" panose="020F0502020204030204" pitchFamily="34" charset="0"/>
              </a:rPr>
              <a:t>Screenshots</a:t>
            </a:r>
          </a:p>
          <a:p>
            <a:r>
              <a:rPr lang="en-IN" i="0" dirty="0">
                <a:effectLst/>
                <a:latin typeface="Calibri" panose="020F0502020204030204" pitchFamily="34" charset="0"/>
                <a:cs typeface="Calibri" panose="020F0502020204030204" pitchFamily="34" charset="0"/>
              </a:rPr>
              <a:t>Challenges</a:t>
            </a:r>
          </a:p>
          <a:p>
            <a:r>
              <a:rPr lang="en-IN" i="0" dirty="0">
                <a:effectLst/>
                <a:latin typeface="Calibri" panose="020F0502020204030204" pitchFamily="34" charset="0"/>
                <a:cs typeface="Calibri" panose="020F0502020204030204" pitchFamily="34" charset="0"/>
              </a:rPr>
              <a:t>Interesting Points</a:t>
            </a:r>
            <a:endParaRPr lang="en-US" dirty="0">
              <a:latin typeface="Calibri" panose="020F0502020204030204" pitchFamily="34" charset="0"/>
              <a:cs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159399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6248-9D61-841C-EF34-DADFEA53BFB0}"/>
              </a:ext>
            </a:extLst>
          </p:cNvPr>
          <p:cNvSpPr>
            <a:spLocks noGrp="1"/>
          </p:cNvSpPr>
          <p:nvPr>
            <p:ph type="title"/>
          </p:nvPr>
        </p:nvSpPr>
        <p:spPr/>
        <p:txBody>
          <a:bodyPr/>
          <a:lstStyle/>
          <a:p>
            <a:r>
              <a:rPr lang="en-US" dirty="0"/>
              <a:t>Project Details</a:t>
            </a:r>
          </a:p>
        </p:txBody>
      </p:sp>
      <p:sp>
        <p:nvSpPr>
          <p:cNvPr id="3" name="Content Placeholder 2">
            <a:extLst>
              <a:ext uri="{FF2B5EF4-FFF2-40B4-BE49-F238E27FC236}">
                <a16:creationId xmlns:a16="http://schemas.microsoft.com/office/drawing/2014/main" id="{7008FC1D-23AB-E033-BB05-F8BAA2B2AF2A}"/>
              </a:ext>
            </a:extLst>
          </p:cNvPr>
          <p:cNvSpPr>
            <a:spLocks noGrp="1"/>
          </p:cNvSpPr>
          <p:nvPr>
            <p:ph idx="1"/>
          </p:nvPr>
        </p:nvSpPr>
        <p:spPr/>
        <p:txBody>
          <a:bodyPr>
            <a:normAutofit/>
          </a:bodyPr>
          <a:lstStyle/>
          <a:p>
            <a:pPr marL="0" indent="0" algn="l">
              <a:buNone/>
            </a:pPr>
            <a:r>
              <a:rPr lang="en-IN" sz="2400" b="1" i="0" dirty="0">
                <a:solidFill>
                  <a:srgbClr val="1F1F1F"/>
                </a:solidFill>
                <a:effectLst/>
                <a:latin typeface="Calibri" panose="020F0502020204030204" pitchFamily="34" charset="0"/>
                <a:cs typeface="Calibri" panose="020F0502020204030204" pitchFamily="34" charset="0"/>
              </a:rPr>
              <a:t>Problem</a:t>
            </a:r>
          </a:p>
          <a:p>
            <a:pPr marL="0" indent="0" algn="l">
              <a:buNone/>
            </a:pPr>
            <a:r>
              <a:rPr lang="en-IN" b="0" i="0" dirty="0">
                <a:solidFill>
                  <a:srgbClr val="1F1F1F"/>
                </a:solidFill>
                <a:effectLst/>
                <a:latin typeface="Calibri" panose="020F0502020204030204" pitchFamily="34" charset="0"/>
                <a:cs typeface="Calibri" panose="020F0502020204030204" pitchFamily="34" charset="0"/>
              </a:rPr>
              <a:t>Mental health issues are prevalent </a:t>
            </a:r>
            <a:r>
              <a:rPr lang="en-IN" b="1" dirty="0">
                <a:solidFill>
                  <a:srgbClr val="1F1F1F"/>
                </a:solidFill>
                <a:effectLst/>
                <a:latin typeface="Calibri" panose="020F0502020204030204" pitchFamily="34" charset="0"/>
                <a:cs typeface="Calibri" panose="020F0502020204030204" pitchFamily="34" charset="0"/>
              </a:rPr>
              <a:t>affecting millions of individuals </a:t>
            </a:r>
            <a:r>
              <a:rPr lang="en-IN" b="0" i="0" dirty="0">
                <a:solidFill>
                  <a:srgbClr val="1F1F1F"/>
                </a:solidFill>
                <a:effectLst/>
                <a:latin typeface="Calibri" panose="020F0502020204030204" pitchFamily="34" charset="0"/>
                <a:cs typeface="Calibri" panose="020F0502020204030204" pitchFamily="34" charset="0"/>
              </a:rPr>
              <a:t>worldwide. Despite the growing awareness of mental health concerns, many </a:t>
            </a:r>
            <a:r>
              <a:rPr lang="en-IN" b="1" dirty="0">
                <a:solidFill>
                  <a:srgbClr val="1F1F1F"/>
                </a:solidFill>
                <a:effectLst/>
                <a:latin typeface="Calibri" panose="020F0502020204030204" pitchFamily="34" charset="0"/>
                <a:cs typeface="Calibri" panose="020F0502020204030204" pitchFamily="34" charset="0"/>
              </a:rPr>
              <a:t>individuals lack access to adequate support and resources to effectively manage their mental well-being</a:t>
            </a:r>
            <a:r>
              <a:rPr lang="en-IN" b="0" i="0" dirty="0">
                <a:solidFill>
                  <a:srgbClr val="1F1F1F"/>
                </a:solidFill>
                <a:effectLst/>
                <a:latin typeface="Calibri" panose="020F0502020204030204" pitchFamily="34" charset="0"/>
                <a:cs typeface="Calibri" panose="020F0502020204030204" pitchFamily="34" charset="0"/>
              </a:rPr>
              <a:t>. This can lead to </a:t>
            </a:r>
            <a:r>
              <a:rPr lang="en-IN" b="1" dirty="0">
                <a:solidFill>
                  <a:srgbClr val="1F1F1F"/>
                </a:solidFill>
                <a:effectLst/>
                <a:latin typeface="Calibri" panose="020F0502020204030204" pitchFamily="34" charset="0"/>
                <a:cs typeface="Calibri" panose="020F0502020204030204" pitchFamily="34" charset="0"/>
              </a:rPr>
              <a:t>prolonged struggles with mental health conditions</a:t>
            </a:r>
            <a:r>
              <a:rPr lang="en-IN" b="0" i="0" dirty="0">
                <a:solidFill>
                  <a:srgbClr val="1F1F1F"/>
                </a:solidFill>
                <a:effectLst/>
                <a:latin typeface="Calibri" panose="020F0502020204030204" pitchFamily="34" charset="0"/>
                <a:cs typeface="Calibri" panose="020F0502020204030204" pitchFamily="34" charset="0"/>
              </a:rPr>
              <a:t>, hindering personal growth, productivity, and overall quality of life.</a:t>
            </a:r>
          </a:p>
          <a:p>
            <a:endParaRPr lang="en-US" sz="2400" dirty="0">
              <a:latin typeface="+mj-lt"/>
            </a:endParaRPr>
          </a:p>
        </p:txBody>
      </p:sp>
    </p:spTree>
    <p:extLst>
      <p:ext uri="{BB962C8B-B14F-4D97-AF65-F5344CB8AC3E}">
        <p14:creationId xmlns:p14="http://schemas.microsoft.com/office/powerpoint/2010/main" val="1166120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6248-9D61-841C-EF34-DADFEA53BFB0}"/>
              </a:ext>
            </a:extLst>
          </p:cNvPr>
          <p:cNvSpPr>
            <a:spLocks noGrp="1"/>
          </p:cNvSpPr>
          <p:nvPr>
            <p:ph type="title"/>
          </p:nvPr>
        </p:nvSpPr>
        <p:spPr/>
        <p:txBody>
          <a:bodyPr/>
          <a:lstStyle/>
          <a:p>
            <a:r>
              <a:rPr lang="en-US" dirty="0"/>
              <a:t>Project Details</a:t>
            </a:r>
          </a:p>
        </p:txBody>
      </p:sp>
      <p:sp>
        <p:nvSpPr>
          <p:cNvPr id="3" name="Content Placeholder 2">
            <a:extLst>
              <a:ext uri="{FF2B5EF4-FFF2-40B4-BE49-F238E27FC236}">
                <a16:creationId xmlns:a16="http://schemas.microsoft.com/office/drawing/2014/main" id="{7008FC1D-23AB-E033-BB05-F8BAA2B2AF2A}"/>
              </a:ext>
            </a:extLst>
          </p:cNvPr>
          <p:cNvSpPr>
            <a:spLocks noGrp="1"/>
          </p:cNvSpPr>
          <p:nvPr>
            <p:ph idx="1"/>
          </p:nvPr>
        </p:nvSpPr>
        <p:spPr/>
        <p:txBody>
          <a:bodyPr>
            <a:normAutofit/>
          </a:bodyPr>
          <a:lstStyle/>
          <a:p>
            <a:pPr marL="0" indent="0" rtl="0">
              <a:buNone/>
            </a:pPr>
            <a:r>
              <a:rPr lang="en-IN" sz="2400" b="1" dirty="0">
                <a:solidFill>
                  <a:srgbClr val="1F1F1F"/>
                </a:solidFill>
                <a:effectLst/>
                <a:latin typeface="Calibri" panose="020F0502020204030204" pitchFamily="34" charset="0"/>
                <a:cs typeface="Calibri" panose="020F0502020204030204" pitchFamily="34" charset="0"/>
              </a:rPr>
              <a:t>Solution</a:t>
            </a:r>
          </a:p>
          <a:p>
            <a:pPr marL="0" indent="0" rtl="0">
              <a:buNone/>
            </a:pPr>
            <a:r>
              <a:rPr lang="en-IN" b="1" dirty="0" err="1">
                <a:solidFill>
                  <a:srgbClr val="1F1F1F"/>
                </a:solidFill>
                <a:effectLst/>
                <a:latin typeface="Google Sans"/>
              </a:rPr>
              <a:t>MindBody</a:t>
            </a:r>
            <a:r>
              <a:rPr lang="en-IN" dirty="0">
                <a:solidFill>
                  <a:srgbClr val="1F1F1F"/>
                </a:solidFill>
                <a:effectLst/>
                <a:latin typeface="Google Sans"/>
              </a:rPr>
              <a:t> is a mental health app that addresses the challenges of managing mental well-being by providing a </a:t>
            </a:r>
            <a:r>
              <a:rPr lang="en-IN" b="1" dirty="0">
                <a:solidFill>
                  <a:srgbClr val="1F1F1F"/>
                </a:solidFill>
                <a:effectLst/>
                <a:latin typeface="Google Sans"/>
              </a:rPr>
              <a:t>comprehensive suite of tools for self-monitoring, goal setting, and emotional reflection</a:t>
            </a:r>
            <a:r>
              <a:rPr lang="en-IN" dirty="0">
                <a:solidFill>
                  <a:srgbClr val="1F1F1F"/>
                </a:solidFill>
                <a:effectLst/>
                <a:latin typeface="Google Sans"/>
              </a:rPr>
              <a:t>. It empowers individuals to take charge of their mental health by fostering </a:t>
            </a:r>
            <a:r>
              <a:rPr lang="en-IN" b="1" dirty="0">
                <a:solidFill>
                  <a:srgbClr val="1F1F1F"/>
                </a:solidFill>
                <a:effectLst/>
                <a:latin typeface="Google Sans"/>
              </a:rPr>
              <a:t>self-awareness, promoting goal-directed action, and encouraging mindful practices.</a:t>
            </a:r>
          </a:p>
          <a:p>
            <a:pPr marL="0" indent="0" rtl="0">
              <a:buNone/>
            </a:pPr>
            <a:endParaRPr lang="en-IN" dirty="0">
              <a:solidFill>
                <a:srgbClr val="1F1F1F"/>
              </a:solidFill>
              <a:latin typeface="Google Sans"/>
            </a:endParaRPr>
          </a:p>
        </p:txBody>
      </p:sp>
    </p:spTree>
    <p:extLst>
      <p:ext uri="{BB962C8B-B14F-4D97-AF65-F5344CB8AC3E}">
        <p14:creationId xmlns:p14="http://schemas.microsoft.com/office/powerpoint/2010/main" val="62349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6248-9D61-841C-EF34-DADFEA53BFB0}"/>
              </a:ext>
            </a:extLst>
          </p:cNvPr>
          <p:cNvSpPr>
            <a:spLocks noGrp="1"/>
          </p:cNvSpPr>
          <p:nvPr>
            <p:ph type="title"/>
          </p:nvPr>
        </p:nvSpPr>
        <p:spPr/>
        <p:txBody>
          <a:bodyPr/>
          <a:lstStyle/>
          <a:p>
            <a:r>
              <a:rPr lang="en-US" dirty="0"/>
              <a:t>Project Details</a:t>
            </a:r>
          </a:p>
        </p:txBody>
      </p:sp>
      <p:sp>
        <p:nvSpPr>
          <p:cNvPr id="3" name="Content Placeholder 2">
            <a:extLst>
              <a:ext uri="{FF2B5EF4-FFF2-40B4-BE49-F238E27FC236}">
                <a16:creationId xmlns:a16="http://schemas.microsoft.com/office/drawing/2014/main" id="{7008FC1D-23AB-E033-BB05-F8BAA2B2AF2A}"/>
              </a:ext>
            </a:extLst>
          </p:cNvPr>
          <p:cNvSpPr>
            <a:spLocks noGrp="1"/>
          </p:cNvSpPr>
          <p:nvPr>
            <p:ph idx="1"/>
          </p:nvPr>
        </p:nvSpPr>
        <p:spPr>
          <a:xfrm>
            <a:off x="1371600" y="1571625"/>
            <a:ext cx="10644188" cy="4600575"/>
          </a:xfrm>
        </p:spPr>
        <p:txBody>
          <a:bodyPr>
            <a:normAutofit lnSpcReduction="10000"/>
          </a:bodyPr>
          <a:lstStyle/>
          <a:p>
            <a:pPr marL="0" indent="0" algn="l">
              <a:buNone/>
            </a:pPr>
            <a:r>
              <a:rPr lang="en-IN" sz="2400" b="1" i="0" dirty="0">
                <a:solidFill>
                  <a:srgbClr val="1F1F1F"/>
                </a:solidFill>
                <a:effectLst/>
                <a:latin typeface="+mj-lt"/>
              </a:rPr>
              <a:t>Purpose</a:t>
            </a:r>
          </a:p>
          <a:p>
            <a:pPr algn="l">
              <a:buFont typeface="+mj-lt"/>
              <a:buAutoNum type="arabicPeriod"/>
            </a:pPr>
            <a:r>
              <a:rPr lang="en-IN" sz="2000" b="1" i="0" dirty="0">
                <a:solidFill>
                  <a:srgbClr val="1F1F1F"/>
                </a:solidFill>
                <a:effectLst/>
                <a:latin typeface="Calibri" panose="020F0502020204030204" pitchFamily="34" charset="0"/>
                <a:cs typeface="Calibri" panose="020F0502020204030204" pitchFamily="34" charset="0"/>
              </a:rPr>
              <a:t>Enhance Self-Awareness</a:t>
            </a:r>
            <a:r>
              <a:rPr lang="en-IN" sz="2000" b="0" i="0" dirty="0">
                <a:solidFill>
                  <a:srgbClr val="1F1F1F"/>
                </a:solidFill>
                <a:effectLst/>
                <a:latin typeface="Calibri" panose="020F0502020204030204" pitchFamily="34" charset="0"/>
                <a:cs typeface="Calibri" panose="020F0502020204030204" pitchFamily="34" charset="0"/>
              </a:rPr>
              <a:t>: By enabling users to track their moods, identify patterns, and reflect on their emotional experiences, </a:t>
            </a:r>
            <a:r>
              <a:rPr lang="en-IN" sz="2000" b="0" i="0" dirty="0" err="1">
                <a:solidFill>
                  <a:srgbClr val="1F1F1F"/>
                </a:solidFill>
                <a:effectLst/>
                <a:latin typeface="Calibri" panose="020F0502020204030204" pitchFamily="34" charset="0"/>
                <a:cs typeface="Calibri" panose="020F0502020204030204" pitchFamily="34" charset="0"/>
              </a:rPr>
              <a:t>MindBody</a:t>
            </a:r>
            <a:r>
              <a:rPr lang="en-IN" sz="2000" b="0" i="0" dirty="0">
                <a:solidFill>
                  <a:srgbClr val="1F1F1F"/>
                </a:solidFill>
                <a:effectLst/>
                <a:latin typeface="Calibri" panose="020F0502020204030204" pitchFamily="34" charset="0"/>
                <a:cs typeface="Calibri" panose="020F0502020204030204" pitchFamily="34" charset="0"/>
              </a:rPr>
              <a:t> fosters a deeper understanding of one's mental state.</a:t>
            </a:r>
          </a:p>
          <a:p>
            <a:pPr algn="l">
              <a:buFont typeface="+mj-lt"/>
              <a:buAutoNum type="arabicPeriod"/>
            </a:pPr>
            <a:r>
              <a:rPr lang="en-IN" sz="2000" b="1" i="0" dirty="0">
                <a:solidFill>
                  <a:srgbClr val="1F1F1F"/>
                </a:solidFill>
                <a:effectLst/>
                <a:latin typeface="Calibri" panose="020F0502020204030204" pitchFamily="34" charset="0"/>
                <a:cs typeface="Calibri" panose="020F0502020204030204" pitchFamily="34" charset="0"/>
              </a:rPr>
              <a:t>Empower Goal-Setting</a:t>
            </a:r>
            <a:r>
              <a:rPr lang="en-IN" sz="2000" b="0" i="0" dirty="0">
                <a:solidFill>
                  <a:srgbClr val="1F1F1F"/>
                </a:solidFill>
                <a:effectLst/>
                <a:latin typeface="Calibri" panose="020F0502020204030204" pitchFamily="34" charset="0"/>
                <a:cs typeface="Calibri" panose="020F0502020204030204" pitchFamily="34" charset="0"/>
              </a:rPr>
              <a:t>: The app's goal-setting feature encourages users to establish personalized objectives that align with their mental health aspirations, providing a sense of direction and motivation.</a:t>
            </a:r>
          </a:p>
          <a:p>
            <a:pPr algn="l">
              <a:buFont typeface="+mj-lt"/>
              <a:buAutoNum type="arabicPeriod"/>
            </a:pPr>
            <a:r>
              <a:rPr lang="en-IN" sz="2000" b="1" i="0" dirty="0">
                <a:solidFill>
                  <a:srgbClr val="1F1F1F"/>
                </a:solidFill>
                <a:effectLst/>
                <a:latin typeface="Calibri" panose="020F0502020204030204" pitchFamily="34" charset="0"/>
                <a:cs typeface="Calibri" panose="020F0502020204030204" pitchFamily="34" charset="0"/>
              </a:rPr>
              <a:t>Promote Mindful Practices</a:t>
            </a:r>
            <a:r>
              <a:rPr lang="en-IN" sz="2000" b="0" i="0" dirty="0">
                <a:solidFill>
                  <a:srgbClr val="1F1F1F"/>
                </a:solidFill>
                <a:effectLst/>
                <a:latin typeface="Calibri" panose="020F0502020204030204" pitchFamily="34" charset="0"/>
                <a:cs typeface="Calibri" panose="020F0502020204030204" pitchFamily="34" charset="0"/>
              </a:rPr>
              <a:t>: Journaling within </a:t>
            </a:r>
            <a:r>
              <a:rPr lang="en-IN" sz="2000" b="0" i="0" dirty="0" err="1">
                <a:solidFill>
                  <a:srgbClr val="1F1F1F"/>
                </a:solidFill>
                <a:effectLst/>
                <a:latin typeface="Calibri" panose="020F0502020204030204" pitchFamily="34" charset="0"/>
                <a:cs typeface="Calibri" panose="020F0502020204030204" pitchFamily="34" charset="0"/>
              </a:rPr>
              <a:t>MindBody</a:t>
            </a:r>
            <a:r>
              <a:rPr lang="en-IN" sz="2000" b="0" i="0" dirty="0">
                <a:solidFill>
                  <a:srgbClr val="1F1F1F"/>
                </a:solidFill>
                <a:effectLst/>
                <a:latin typeface="Calibri" panose="020F0502020204030204" pitchFamily="34" charset="0"/>
                <a:cs typeface="Calibri" panose="020F0502020204030204" pitchFamily="34" charset="0"/>
              </a:rPr>
              <a:t> cultivates mindfulness and self-reflection, allowing individuals to process their thoughts, feelings, and experiences in a safe and private space.</a:t>
            </a:r>
          </a:p>
          <a:p>
            <a:pPr marL="0" indent="0" algn="l">
              <a:buNone/>
            </a:pPr>
            <a:endParaRPr lang="en-IN" sz="2000" b="0" i="0" dirty="0">
              <a:solidFill>
                <a:srgbClr val="1F1F1F"/>
              </a:solidFill>
              <a:effectLst/>
              <a:latin typeface="+mj-lt"/>
            </a:endParaRPr>
          </a:p>
          <a:p>
            <a:pPr marL="0" indent="0" algn="l">
              <a:buNone/>
            </a:pPr>
            <a:r>
              <a:rPr lang="en-IN" sz="2600" b="1" dirty="0">
                <a:solidFill>
                  <a:srgbClr val="1F1F1F"/>
                </a:solidFill>
                <a:latin typeface="+mj-lt"/>
              </a:rPr>
              <a:t>License</a:t>
            </a:r>
          </a:p>
          <a:p>
            <a:pPr marL="0" indent="0" algn="l">
              <a:buNone/>
            </a:pPr>
            <a:r>
              <a:rPr lang="en-IN" b="0" i="0" u="none" strike="noStrike" dirty="0">
                <a:solidFill>
                  <a:srgbClr val="1F2328"/>
                </a:solidFill>
                <a:effectLst/>
                <a:latin typeface="Calibri" panose="020F0502020204030204" pitchFamily="34" charset="0"/>
                <a:cs typeface="Calibri" panose="020F0502020204030204" pitchFamily="34" charset="0"/>
              </a:rPr>
              <a:t>This project is licensed under the </a:t>
            </a:r>
            <a:r>
              <a:rPr lang="en-IN" b="0" i="0" u="sng" dirty="0">
                <a:effectLst/>
                <a:latin typeface="Calibri" panose="020F0502020204030204" pitchFamily="34" charset="0"/>
                <a:cs typeface="Calibri" panose="020F0502020204030204" pitchFamily="34" charset="0"/>
                <a:hlinkClick r:id="rId2"/>
              </a:rPr>
              <a:t>MIT License</a:t>
            </a:r>
            <a:r>
              <a:rPr lang="en-IN" b="0" i="0" u="none" strike="noStrike" dirty="0">
                <a:solidFill>
                  <a:srgbClr val="1F2328"/>
                </a:solidFill>
                <a:effectLst/>
                <a:latin typeface="Calibri" panose="020F0502020204030204" pitchFamily="34" charset="0"/>
                <a:cs typeface="Calibri" panose="020F0502020204030204" pitchFamily="34" charset="0"/>
              </a:rPr>
              <a:t>.</a:t>
            </a:r>
            <a:endParaRPr lang="en-IN" dirty="0">
              <a:solidFill>
                <a:srgbClr val="1F1F1F"/>
              </a:solidFill>
              <a:latin typeface="Calibri" panose="020F0502020204030204" pitchFamily="34" charset="0"/>
              <a:cs typeface="Calibri" panose="020F0502020204030204" pitchFamily="34" charset="0"/>
            </a:endParaRPr>
          </a:p>
          <a:p>
            <a:pPr marL="0" indent="0" algn="l">
              <a:buNone/>
            </a:pPr>
            <a:endParaRPr lang="en-IN" sz="2000" b="0" i="0" dirty="0">
              <a:solidFill>
                <a:srgbClr val="1F1F1F"/>
              </a:solidFill>
              <a:effectLst/>
              <a:latin typeface="+mj-lt"/>
            </a:endParaRPr>
          </a:p>
          <a:p>
            <a:pPr marL="0" indent="0" rtl="0">
              <a:buNone/>
            </a:pPr>
            <a:endParaRPr lang="en-IN" dirty="0">
              <a:solidFill>
                <a:srgbClr val="1F1F1F"/>
              </a:solidFill>
              <a:latin typeface="Google Sans"/>
            </a:endParaRPr>
          </a:p>
        </p:txBody>
      </p:sp>
    </p:spTree>
    <p:extLst>
      <p:ext uri="{BB962C8B-B14F-4D97-AF65-F5344CB8AC3E}">
        <p14:creationId xmlns:p14="http://schemas.microsoft.com/office/powerpoint/2010/main" val="3662537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2BF51-4E72-CBAE-3D58-3B40D71BDB0D}"/>
              </a:ext>
            </a:extLst>
          </p:cNvPr>
          <p:cNvSpPr>
            <a:spLocks noGrp="1"/>
          </p:cNvSpPr>
          <p:nvPr>
            <p:ph type="title"/>
          </p:nvPr>
        </p:nvSpPr>
        <p:spPr/>
        <p:txBody>
          <a:bodyPr/>
          <a:lstStyle/>
          <a:p>
            <a:r>
              <a:rPr lang="en-US" dirty="0"/>
              <a:t>Project Details</a:t>
            </a:r>
          </a:p>
        </p:txBody>
      </p:sp>
      <p:sp>
        <p:nvSpPr>
          <p:cNvPr id="3" name="Content Placeholder 2">
            <a:extLst>
              <a:ext uri="{FF2B5EF4-FFF2-40B4-BE49-F238E27FC236}">
                <a16:creationId xmlns:a16="http://schemas.microsoft.com/office/drawing/2014/main" id="{70201AAD-6ADC-2901-B866-389205557C86}"/>
              </a:ext>
            </a:extLst>
          </p:cNvPr>
          <p:cNvSpPr>
            <a:spLocks noGrp="1"/>
          </p:cNvSpPr>
          <p:nvPr>
            <p:ph idx="1"/>
          </p:nvPr>
        </p:nvSpPr>
        <p:spPr>
          <a:xfrm>
            <a:off x="1371600" y="1828800"/>
            <a:ext cx="9601200" cy="4582510"/>
          </a:xfrm>
        </p:spPr>
        <p:txBody>
          <a:bodyPr>
            <a:normAutofit fontScale="85000" lnSpcReduction="10000"/>
          </a:bodyPr>
          <a:lstStyle/>
          <a:p>
            <a:pPr marL="0" indent="0">
              <a:buNone/>
            </a:pPr>
            <a:r>
              <a:rPr lang="en-IN" sz="2400" b="1" i="0" dirty="0">
                <a:solidFill>
                  <a:srgbClr val="374151"/>
                </a:solidFill>
                <a:effectLst/>
                <a:latin typeface="+mj-lt"/>
              </a:rPr>
              <a:t>Features</a:t>
            </a:r>
          </a:p>
          <a:p>
            <a:pPr marL="0" indent="0">
              <a:buNone/>
            </a:pPr>
            <a:endParaRPr lang="en-IN" sz="1600" b="0" i="0" dirty="0">
              <a:solidFill>
                <a:srgbClr val="374151"/>
              </a:solidFill>
              <a:effectLst/>
              <a:latin typeface="+mj-lt"/>
            </a:endParaRPr>
          </a:p>
          <a:p>
            <a:pPr algn="l">
              <a:buFont typeface="+mj-lt"/>
              <a:buAutoNum type="arabicPeriod"/>
            </a:pPr>
            <a:r>
              <a:rPr lang="en-IN" b="1" i="0" dirty="0">
                <a:solidFill>
                  <a:srgbClr val="374151"/>
                </a:solidFill>
                <a:effectLst/>
                <a:latin typeface="Calibri" panose="020F0502020204030204" pitchFamily="34" charset="0"/>
                <a:cs typeface="Calibri" panose="020F0502020204030204" pitchFamily="34" charset="0"/>
              </a:rPr>
              <a:t>BMI Calculator:</a:t>
            </a:r>
            <a:r>
              <a:rPr lang="en-IN" b="0" i="0" dirty="0">
                <a:solidFill>
                  <a:srgbClr val="374151"/>
                </a:solidFill>
                <a:effectLst/>
                <a:latin typeface="Calibri" panose="020F0502020204030204" pitchFamily="34" charset="0"/>
                <a:cs typeface="Calibri" panose="020F0502020204030204" pitchFamily="34" charset="0"/>
              </a:rPr>
              <a:t> Allows users to effortlessly calculate their Body Mass Index (BMI) within the app. This feature helps in monitoring health and tracking changes in body composition to encourage a healthier lifestyle.</a:t>
            </a:r>
          </a:p>
          <a:p>
            <a:pPr algn="l">
              <a:buFont typeface="+mj-lt"/>
              <a:buAutoNum type="arabicPeriod"/>
            </a:pPr>
            <a:r>
              <a:rPr lang="en-IN" b="1" i="0" dirty="0">
                <a:solidFill>
                  <a:srgbClr val="374151"/>
                </a:solidFill>
                <a:effectLst/>
                <a:latin typeface="Calibri" panose="020F0502020204030204" pitchFamily="34" charset="0"/>
                <a:cs typeface="Calibri" panose="020F0502020204030204" pitchFamily="34" charset="0"/>
              </a:rPr>
              <a:t>Mood Tracker:</a:t>
            </a:r>
            <a:r>
              <a:rPr lang="en-IN" b="0" i="0" dirty="0">
                <a:solidFill>
                  <a:srgbClr val="374151"/>
                </a:solidFill>
                <a:effectLst/>
                <a:latin typeface="Calibri" panose="020F0502020204030204" pitchFamily="34" charset="0"/>
                <a:cs typeface="Calibri" panose="020F0502020204030204" pitchFamily="34" charset="0"/>
              </a:rPr>
              <a:t> Enables users to monitor their emotions and moods daily through an intuitive tracker. It helps visualize patterns and gain insights into emotional well-being over time, fostering self-awareness.</a:t>
            </a:r>
          </a:p>
          <a:p>
            <a:pPr algn="l">
              <a:buFont typeface="+mj-lt"/>
              <a:buAutoNum type="arabicPeriod"/>
            </a:pPr>
            <a:r>
              <a:rPr lang="en-IN" b="1" i="0" dirty="0">
                <a:solidFill>
                  <a:srgbClr val="374151"/>
                </a:solidFill>
                <a:effectLst/>
                <a:latin typeface="Calibri" panose="020F0502020204030204" pitchFamily="34" charset="0"/>
                <a:cs typeface="Calibri" panose="020F0502020204030204" pitchFamily="34" charset="0"/>
              </a:rPr>
              <a:t>Journaling:</a:t>
            </a:r>
            <a:r>
              <a:rPr lang="en-IN" b="0" i="0" dirty="0">
                <a:solidFill>
                  <a:srgbClr val="374151"/>
                </a:solidFill>
                <a:effectLst/>
                <a:latin typeface="Calibri" panose="020F0502020204030204" pitchFamily="34" charset="0"/>
                <a:cs typeface="Calibri" panose="020F0502020204030204" pitchFamily="34" charset="0"/>
              </a:rPr>
              <a:t> Provides a platform for users to express themselves freely through daily journal entries. It allows them to record thoughts, feelings, and experiences, promoting self-reflection and introspection.</a:t>
            </a:r>
          </a:p>
          <a:p>
            <a:pPr algn="l">
              <a:buFont typeface="+mj-lt"/>
              <a:buAutoNum type="arabicPeriod"/>
            </a:pPr>
            <a:r>
              <a:rPr lang="en-IN" b="1" i="0" dirty="0">
                <a:solidFill>
                  <a:srgbClr val="374151"/>
                </a:solidFill>
                <a:effectLst/>
                <a:latin typeface="Calibri" panose="020F0502020204030204" pitchFamily="34" charset="0"/>
                <a:cs typeface="Calibri" panose="020F0502020204030204" pitchFamily="34" charset="0"/>
              </a:rPr>
              <a:t>Goal Setting:</a:t>
            </a:r>
            <a:r>
              <a:rPr lang="en-IN" b="0" i="0" dirty="0">
                <a:solidFill>
                  <a:srgbClr val="374151"/>
                </a:solidFill>
                <a:effectLst/>
                <a:latin typeface="Calibri" panose="020F0502020204030204" pitchFamily="34" charset="0"/>
                <a:cs typeface="Calibri" panose="020F0502020204030204" pitchFamily="34" charset="0"/>
              </a:rPr>
              <a:t> Allows users to set and manage personal goals within the app. It facilitates staying motivated and organized by tracking progress towards individual milestones.</a:t>
            </a:r>
          </a:p>
          <a:p>
            <a:pPr marL="0" indent="0" algn="l">
              <a:buNone/>
            </a:pPr>
            <a:endParaRPr lang="en-IN" b="0" i="0" dirty="0">
              <a:solidFill>
                <a:srgbClr val="374151"/>
              </a:solidFill>
              <a:effectLst/>
              <a:latin typeface="+mj-lt"/>
            </a:endParaRPr>
          </a:p>
          <a:p>
            <a:pPr marL="0" indent="0" algn="l">
              <a:buNone/>
            </a:pPr>
            <a:r>
              <a:rPr lang="en-IN" b="1" dirty="0">
                <a:solidFill>
                  <a:srgbClr val="374151"/>
                </a:solidFill>
                <a:latin typeface="+mj-lt"/>
              </a:rPr>
              <a:t>Additional feature</a:t>
            </a:r>
          </a:p>
          <a:p>
            <a:r>
              <a:rPr lang="en-IN" b="0" i="0" dirty="0">
                <a:solidFill>
                  <a:srgbClr val="374151"/>
                </a:solidFill>
                <a:effectLst/>
                <a:latin typeface="Calibri" panose="020F0502020204030204" pitchFamily="34" charset="0"/>
                <a:cs typeface="Calibri" panose="020F0502020204030204" pitchFamily="34" charset="0"/>
              </a:rPr>
              <a:t>Social Login using email authentication &amp; Google Sign In.</a:t>
            </a:r>
          </a:p>
          <a:p>
            <a:endParaRPr lang="en-US" sz="1600" dirty="0"/>
          </a:p>
        </p:txBody>
      </p:sp>
    </p:spTree>
    <p:extLst>
      <p:ext uri="{BB962C8B-B14F-4D97-AF65-F5344CB8AC3E}">
        <p14:creationId xmlns:p14="http://schemas.microsoft.com/office/powerpoint/2010/main" val="418281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2" end="2"/>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C515A-0AC7-7624-21F1-08324C574D8B}"/>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6FDB49AA-75AC-2532-D27E-CA6CCED1FA69}"/>
              </a:ext>
            </a:extLst>
          </p:cNvPr>
          <p:cNvSpPr>
            <a:spLocks noGrp="1"/>
          </p:cNvSpPr>
          <p:nvPr>
            <p:ph idx="1"/>
          </p:nvPr>
        </p:nvSpPr>
        <p:spPr/>
        <p:txBody>
          <a:bodyPr>
            <a:noAutofit/>
          </a:bodyPr>
          <a:lstStyle/>
          <a:p>
            <a:pPr marL="0" indent="0">
              <a:buNone/>
            </a:pPr>
            <a:r>
              <a:rPr lang="en-IN" sz="2400" b="1" dirty="0"/>
              <a:t>Framework and Structure</a:t>
            </a:r>
          </a:p>
          <a:p>
            <a:pPr marL="0" indent="0">
              <a:buNone/>
            </a:pPr>
            <a:r>
              <a:rPr lang="en-IN" b="1" dirty="0" err="1">
                <a:latin typeface="Calibri" panose="020F0502020204030204" pitchFamily="34" charset="0"/>
                <a:cs typeface="Calibri" panose="020F0502020204030204" pitchFamily="34" charset="0"/>
              </a:rPr>
              <a:t>MindBody</a:t>
            </a:r>
            <a:r>
              <a:rPr lang="en-IN" dirty="0">
                <a:latin typeface="Calibri" panose="020F0502020204030204" pitchFamily="34" charset="0"/>
                <a:cs typeface="Calibri" panose="020F0502020204030204" pitchFamily="34" charset="0"/>
              </a:rPr>
              <a:t> is built upon a modular and scalable architecture that facilitates maintainability and adaptability. The app's </a:t>
            </a:r>
            <a:r>
              <a:rPr lang="en-IN" b="1" dirty="0">
                <a:latin typeface="Calibri" panose="020F0502020204030204" pitchFamily="34" charset="0"/>
                <a:cs typeface="Calibri" panose="020F0502020204030204" pitchFamily="34" charset="0"/>
              </a:rPr>
              <a:t>core components are organized into distinct modules</a:t>
            </a:r>
            <a:r>
              <a:rPr lang="en-IN" dirty="0">
                <a:latin typeface="Calibri" panose="020F0502020204030204" pitchFamily="34" charset="0"/>
                <a:cs typeface="Calibri" panose="020F0502020204030204" pitchFamily="34" charset="0"/>
              </a:rPr>
              <a:t>, each with well-defined responsibilities and interfaces. Additionally, </a:t>
            </a:r>
            <a:r>
              <a:rPr lang="en-IN" b="1" dirty="0">
                <a:latin typeface="Calibri" panose="020F0502020204030204" pitchFamily="34" charset="0"/>
                <a:cs typeface="Calibri" panose="020F0502020204030204" pitchFamily="34" charset="0"/>
              </a:rPr>
              <a:t>the app employs a client-server architecture</a:t>
            </a:r>
            <a:r>
              <a:rPr lang="en-IN" dirty="0">
                <a:latin typeface="Calibri" panose="020F0502020204030204" pitchFamily="34" charset="0"/>
                <a:cs typeface="Calibri" panose="020F0502020204030204" pitchFamily="34" charset="0"/>
              </a:rPr>
              <a:t>, separating the user interface (UI) from the backend logic. </a:t>
            </a: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4375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C515A-0AC7-7624-21F1-08324C574D8B}"/>
              </a:ext>
            </a:extLst>
          </p:cNvPr>
          <p:cNvSpPr>
            <a:spLocks noGrp="1"/>
          </p:cNvSpPr>
          <p:nvPr>
            <p:ph type="title"/>
          </p:nvPr>
        </p:nvSpPr>
        <p:spPr/>
        <p:txBody>
          <a:bodyPr/>
          <a:lstStyle/>
          <a:p>
            <a:r>
              <a:rPr lang="en-US" dirty="0"/>
              <a:t>Design</a:t>
            </a:r>
          </a:p>
        </p:txBody>
      </p:sp>
      <p:pic>
        <p:nvPicPr>
          <p:cNvPr id="5" name="Content Placeholder 4">
            <a:extLst>
              <a:ext uri="{FF2B5EF4-FFF2-40B4-BE49-F238E27FC236}">
                <a16:creationId xmlns:a16="http://schemas.microsoft.com/office/drawing/2014/main" id="{384222E7-9E21-A882-7FB9-936B7DB36713}"/>
              </a:ext>
            </a:extLst>
          </p:cNvPr>
          <p:cNvPicPr>
            <a:picLocks noGrp="1" noChangeAspect="1"/>
          </p:cNvPicPr>
          <p:nvPr>
            <p:ph idx="1"/>
          </p:nvPr>
        </p:nvPicPr>
        <p:blipFill>
          <a:blip r:embed="rId2"/>
          <a:stretch>
            <a:fillRect/>
          </a:stretch>
        </p:blipFill>
        <p:spPr>
          <a:xfrm>
            <a:off x="2336800" y="1873957"/>
            <a:ext cx="7823199" cy="4018522"/>
          </a:xfrm>
        </p:spPr>
      </p:pic>
    </p:spTree>
    <p:extLst>
      <p:ext uri="{BB962C8B-B14F-4D97-AF65-F5344CB8AC3E}">
        <p14:creationId xmlns:p14="http://schemas.microsoft.com/office/powerpoint/2010/main" val="334697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C515A-0AC7-7624-21F1-08324C574D8B}"/>
              </a:ext>
            </a:extLst>
          </p:cNvPr>
          <p:cNvSpPr>
            <a:spLocks noGrp="1"/>
          </p:cNvSpPr>
          <p:nvPr>
            <p:ph type="title"/>
          </p:nvPr>
        </p:nvSpPr>
        <p:spPr/>
        <p:txBody>
          <a:bodyPr/>
          <a:lstStyle/>
          <a:p>
            <a:r>
              <a:rPr lang="en-US" dirty="0"/>
              <a:t>Design</a:t>
            </a:r>
          </a:p>
        </p:txBody>
      </p:sp>
      <p:sp>
        <p:nvSpPr>
          <p:cNvPr id="3" name="Content Placeholder 2">
            <a:extLst>
              <a:ext uri="{FF2B5EF4-FFF2-40B4-BE49-F238E27FC236}">
                <a16:creationId xmlns:a16="http://schemas.microsoft.com/office/drawing/2014/main" id="{6FDB49AA-75AC-2532-D27E-CA6CCED1FA69}"/>
              </a:ext>
            </a:extLst>
          </p:cNvPr>
          <p:cNvSpPr>
            <a:spLocks noGrp="1"/>
          </p:cNvSpPr>
          <p:nvPr>
            <p:ph idx="1"/>
          </p:nvPr>
        </p:nvSpPr>
        <p:spPr>
          <a:xfrm>
            <a:off x="1371600" y="1490134"/>
            <a:ext cx="9601200" cy="3826934"/>
          </a:xfrm>
        </p:spPr>
        <p:txBody>
          <a:bodyPr>
            <a:noAutofit/>
          </a:bodyPr>
          <a:lstStyle/>
          <a:p>
            <a:pPr marL="0" indent="0" algn="l">
              <a:buNone/>
            </a:pPr>
            <a:r>
              <a:rPr lang="en-IN" sz="2400" b="1" i="0" dirty="0">
                <a:solidFill>
                  <a:srgbClr val="1F1F1F"/>
                </a:solidFill>
                <a:effectLst/>
                <a:latin typeface="Calibri" panose="020F0502020204030204" pitchFamily="34" charset="0"/>
                <a:cs typeface="Calibri" panose="020F0502020204030204" pitchFamily="34" charset="0"/>
              </a:rPr>
              <a:t>Technologies</a:t>
            </a:r>
          </a:p>
          <a:p>
            <a:pPr algn="l">
              <a:buFont typeface="+mj-lt"/>
              <a:buAutoNum type="arabicPeriod"/>
            </a:pPr>
            <a:r>
              <a:rPr lang="en-IN" sz="2000" b="1" i="0" dirty="0">
                <a:solidFill>
                  <a:srgbClr val="1F1F1F"/>
                </a:solidFill>
                <a:effectLst/>
                <a:latin typeface="Calibri" panose="020F0502020204030204" pitchFamily="34" charset="0"/>
                <a:cs typeface="Calibri" panose="020F0502020204030204" pitchFamily="34" charset="0"/>
              </a:rPr>
              <a:t>Front-end: </a:t>
            </a:r>
            <a:r>
              <a:rPr lang="en-IN" sz="2000" b="0" i="0" dirty="0">
                <a:solidFill>
                  <a:srgbClr val="1F1F1F"/>
                </a:solidFill>
                <a:effectLst/>
                <a:latin typeface="Calibri" panose="020F0502020204030204" pitchFamily="34" charset="0"/>
                <a:cs typeface="Calibri" panose="020F0502020204030204" pitchFamily="34" charset="0"/>
              </a:rPr>
              <a:t>The app's UI is built using Flutter Dart. It</a:t>
            </a:r>
            <a:r>
              <a:rPr lang="en-IN" dirty="0">
                <a:effectLst/>
                <a:latin typeface="Calibri" panose="020F0502020204030204" pitchFamily="34" charset="0"/>
                <a:cs typeface="Calibri" panose="020F0502020204030204" pitchFamily="34" charset="0"/>
              </a:rPr>
              <a:t> enables developers to build natively compiled applications for mobile, web, and desktop from a single codebase, fostering efficient and expressive cross-platform development.</a:t>
            </a:r>
            <a:endParaRPr lang="en-IN" dirty="0">
              <a:latin typeface="Calibri" panose="020F0502020204030204" pitchFamily="34" charset="0"/>
              <a:cs typeface="Calibri" panose="020F0502020204030204" pitchFamily="34" charset="0"/>
            </a:endParaRPr>
          </a:p>
          <a:p>
            <a:pPr algn="l">
              <a:buFont typeface="+mj-lt"/>
              <a:buAutoNum type="arabicPeriod"/>
            </a:pPr>
            <a:r>
              <a:rPr lang="en-IN" sz="2000" b="1" i="0" dirty="0">
                <a:solidFill>
                  <a:srgbClr val="1F1F1F"/>
                </a:solidFill>
                <a:effectLst/>
                <a:latin typeface="Calibri" panose="020F0502020204030204" pitchFamily="34" charset="0"/>
                <a:cs typeface="Calibri" panose="020F0502020204030204" pitchFamily="34" charset="0"/>
              </a:rPr>
              <a:t>Back-end: </a:t>
            </a:r>
            <a:r>
              <a:rPr lang="en-IN" sz="2000" b="0" i="0" dirty="0">
                <a:solidFill>
                  <a:srgbClr val="1F1F1F"/>
                </a:solidFill>
                <a:effectLst/>
                <a:latin typeface="Calibri" panose="020F0502020204030204" pitchFamily="34" charset="0"/>
                <a:cs typeface="Calibri" panose="020F0502020204030204" pitchFamily="34" charset="0"/>
              </a:rPr>
              <a:t>The app's backend logic is primarily handled by </a:t>
            </a:r>
            <a:r>
              <a:rPr lang="en-IN" sz="2000" b="1" i="0" dirty="0">
                <a:solidFill>
                  <a:srgbClr val="1F1F1F"/>
                </a:solidFill>
                <a:effectLst/>
                <a:latin typeface="Calibri" panose="020F0502020204030204" pitchFamily="34" charset="0"/>
                <a:cs typeface="Calibri" panose="020F0502020204030204" pitchFamily="34" charset="0"/>
              </a:rPr>
              <a:t>Firebase</a:t>
            </a:r>
            <a:r>
              <a:rPr lang="en-IN" sz="2000" b="0" i="0" dirty="0">
                <a:solidFill>
                  <a:srgbClr val="1F1F1F"/>
                </a:solidFill>
                <a:effectLst/>
                <a:latin typeface="Calibri" panose="020F0502020204030204" pitchFamily="34" charset="0"/>
                <a:cs typeface="Calibri" panose="020F0502020204030204" pitchFamily="34" charset="0"/>
              </a:rPr>
              <a:t>.</a:t>
            </a:r>
            <a:r>
              <a:rPr lang="en-IN" sz="2000" dirty="0">
                <a:latin typeface="Calibri" panose="020F0502020204030204" pitchFamily="34" charset="0"/>
                <a:cs typeface="Calibri" panose="020F0502020204030204" pitchFamily="34" charset="0"/>
              </a:rPr>
              <a:t> Firebase uses </a:t>
            </a:r>
            <a:r>
              <a:rPr lang="en-IN" sz="2000" b="1" dirty="0">
                <a:latin typeface="Calibri" panose="020F0502020204030204" pitchFamily="34" charset="0"/>
                <a:cs typeface="Calibri" panose="020F0502020204030204" pitchFamily="34" charset="0"/>
              </a:rPr>
              <a:t>Google Cloud's backend infrastructure</a:t>
            </a:r>
            <a:r>
              <a:rPr lang="en-IN" sz="2000" dirty="0">
                <a:latin typeface="Calibri" panose="020F0502020204030204" pitchFamily="34" charset="0"/>
                <a:cs typeface="Calibri" panose="020F0502020204030204" pitchFamily="34" charset="0"/>
              </a:rPr>
              <a:t> for authentication, providing a secure and scalable authentication solution for applications. Leveraging features like </a:t>
            </a:r>
            <a:r>
              <a:rPr lang="en-IN" sz="2000" b="1" dirty="0">
                <a:latin typeface="Calibri" panose="020F0502020204030204" pitchFamily="34" charset="0"/>
                <a:cs typeface="Calibri" panose="020F0502020204030204" pitchFamily="34" charset="0"/>
              </a:rPr>
              <a:t>Firebase Authentication</a:t>
            </a:r>
            <a:r>
              <a:rPr lang="en-IN" sz="2000" dirty="0">
                <a:latin typeface="Calibri" panose="020F0502020204030204" pitchFamily="34" charset="0"/>
                <a:cs typeface="Calibri" panose="020F0502020204030204" pitchFamily="34" charset="0"/>
              </a:rPr>
              <a:t>, developers can implement user sign-up, sign-in, and identity management seamlessly, with support for various authentication providers and methods.</a:t>
            </a:r>
            <a:endParaRPr lang="en-IN" sz="2000" b="0" i="0" dirty="0">
              <a:solidFill>
                <a:srgbClr val="1F1F1F"/>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856496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{98A55F24-D111-A342-A6B2-D314B889F38C}tf10001072</Template>
  <TotalTime>1166</TotalTime>
  <Words>1062</Words>
  <Application>Microsoft Macintosh PowerPoint</Application>
  <PresentationFormat>Widescreen</PresentationFormat>
  <Paragraphs>70</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Calibri</vt:lpstr>
      <vt:lpstr>Franklin Gothic Book</vt:lpstr>
      <vt:lpstr>Google Sans</vt:lpstr>
      <vt:lpstr>Crop</vt:lpstr>
      <vt:lpstr>mental health app  MindBody</vt:lpstr>
      <vt:lpstr>Agenda</vt:lpstr>
      <vt:lpstr>Project Details</vt:lpstr>
      <vt:lpstr>Project Details</vt:lpstr>
      <vt:lpstr>Project Details</vt:lpstr>
      <vt:lpstr>Project Details</vt:lpstr>
      <vt:lpstr>Architecture</vt:lpstr>
      <vt:lpstr>Design</vt:lpstr>
      <vt:lpstr>Design</vt:lpstr>
      <vt:lpstr>Design</vt:lpstr>
      <vt:lpstr>Screenshots</vt:lpstr>
      <vt:lpstr>Screenshots</vt:lpstr>
      <vt:lpstr>Screenshots</vt:lpstr>
      <vt:lpstr>Challenges</vt:lpstr>
      <vt:lpstr>Interesting Points</vt:lpstr>
      <vt:lpstr>THANK -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 PLATFORM APPLICATION DEVELOPMENT</dc:title>
  <dc:creator>Krishna, Simran</dc:creator>
  <cp:lastModifiedBy>Krishna, Simran</cp:lastModifiedBy>
  <cp:revision>31</cp:revision>
  <dcterms:created xsi:type="dcterms:W3CDTF">2023-11-30T15:35:21Z</dcterms:created>
  <dcterms:modified xsi:type="dcterms:W3CDTF">2023-12-01T17:05:43Z</dcterms:modified>
</cp:coreProperties>
</file>